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70" r:id="rId2"/>
    <p:sldId id="271" r:id="rId3"/>
    <p:sldId id="273" r:id="rId4"/>
    <p:sldId id="274" r:id="rId5"/>
    <p:sldId id="295" r:id="rId6"/>
    <p:sldId id="275" r:id="rId7"/>
    <p:sldId id="316" r:id="rId8"/>
    <p:sldId id="414" r:id="rId9"/>
    <p:sldId id="318" r:id="rId10"/>
    <p:sldId id="277" r:id="rId11"/>
    <p:sldId id="276" r:id="rId12"/>
    <p:sldId id="279" r:id="rId13"/>
    <p:sldId id="278" r:id="rId14"/>
    <p:sldId id="283" r:id="rId15"/>
    <p:sldId id="285" r:id="rId16"/>
    <p:sldId id="286" r:id="rId17"/>
    <p:sldId id="280" r:id="rId18"/>
    <p:sldId id="288" r:id="rId19"/>
    <p:sldId id="287" r:id="rId20"/>
    <p:sldId id="291" r:id="rId21"/>
    <p:sldId id="413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4" r:id="rId30"/>
    <p:sldId id="425" r:id="rId31"/>
    <p:sldId id="426" r:id="rId32"/>
    <p:sldId id="427" r:id="rId33"/>
    <p:sldId id="428" r:id="rId34"/>
    <p:sldId id="422" r:id="rId35"/>
    <p:sldId id="423" r:id="rId36"/>
    <p:sldId id="433" r:id="rId37"/>
    <p:sldId id="434" r:id="rId38"/>
    <p:sldId id="435" r:id="rId39"/>
    <p:sldId id="436" r:id="rId40"/>
    <p:sldId id="437" r:id="rId41"/>
    <p:sldId id="438" r:id="rId42"/>
    <p:sldId id="440" r:id="rId43"/>
    <p:sldId id="441" r:id="rId44"/>
    <p:sldId id="439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2" r:id="rId55"/>
    <p:sldId id="453" r:id="rId56"/>
    <p:sldId id="454" r:id="rId57"/>
    <p:sldId id="455" r:id="rId58"/>
    <p:sldId id="451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73" r:id="rId77"/>
    <p:sldId id="474" r:id="rId78"/>
    <p:sldId id="487" r:id="rId79"/>
    <p:sldId id="488" r:id="rId80"/>
    <p:sldId id="489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 Wu" initials="KW" lastIdx="1" clrIdx="0">
    <p:extLst>
      <p:ext uri="{19B8F6BF-5375-455C-9EA6-DF929625EA0E}">
        <p15:presenceInfo xmlns:p15="http://schemas.microsoft.com/office/powerpoint/2012/main" userId="32c3c2acaf0217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87053" autoAdjust="0"/>
  </p:normalViewPr>
  <p:slideViewPr>
    <p:cSldViewPr snapToGrid="0" snapToObjects="1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24575,'6'1'0,"-1"0"0,0 0 0,0 0 0,0 1 0,0 0 0,0 0 0,0 0 0,0 1 0,-1 0 0,1 0 0,-1 0 0,0 0 0,0 1 0,0-1 0,0 1 0,3 6 0,0-3 0,0 2 0,-1-1 0,-1 1 0,1-1 0,-2 2 0,1-1 0,-1 0 0,5 19 0,-3 4 0,-2-1 0,-1 1 0,-1 0 0,-2 0 0,-1-1 0,-2 1 0,-1 0 0,-11 43 0,12-65 0,1-1 0,-2 0 0,1 0 0,-1 0 0,0 0 0,-1 0 0,0-1 0,-1 0 0,0 0 0,0 0 0,0-1 0,-1 0 0,-10 8 0,5-5 0,-1 0 0,0 0 0,0-2 0,-1 0 0,-23 11 0,32-17 0,0-1 0,0 1 0,0-1 0,0 0 0,0 0 0,0 0 0,0-1 0,0 1 0,0-1 0,0-1 0,0 1 0,0-1 0,0 0 0,0 0 0,0 0 0,0-1 0,0 1 0,0-1 0,1 0 0,-1-1 0,-6-4 0,2 0-273,1 1 0,0-2 0,1 1 0,-12-16 0,1-4-6553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24575,'5'-5'0,"11"-6"0,7-1 0,10 1 0,4 3 0,-1 2 0,0-2 0,-2 1 0,-2 0 0,-2 2 0,-6-2 0,-7-1-8191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24575,'0'4'0,"5"7"0,1 11 0,0 6 0,-1 4 0,-2 5 0,-1 1 0,-1 0 0,0-3 0,-1-2 0,0-2 0,-1-7-8191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24575,'6'0'0,"1"1"0,0 0 0,0 1 0,-1-1 0,1 1 0,-1 1 0,1-1 0,-1 1 0,0 0 0,0 0 0,0 1 0,0 0 0,-1 0 0,1 0 0,-1 1 0,0-1 0,4 7 0,7 8 0,-1 0 0,-1 1 0,18 33 0,-1 8 0,-3 2 0,-2 0 0,33 129 0,-30-62 0,13 143 0,-21-44 0,-18-170 0,-10 112 0,7-169-50,0-1-1,0 1 1,0 0-1,0-1 0,-1 1 1,1 0-1,-1-1 1,1 1-1,-1-1 1,1 1-1,-1-1 0,0 1 1,1-1-1,-1 1 1,0-1-1,0 0 1,0 0-1,0 1 0,-1-1 1,1 0-1,0 0 1,0 0-1,-1 0 1,1 0-1,0 0 1,-3 1-1,-15 0-6775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24575,'6'0'0,"0"-1"0,0 0 0,0-1 0,0 1 0,-1-1 0,1 0 0,-1-1 0,6-2 0,10-4 0,26-9 0,1 2 0,0 2 0,1 2 0,61-6 0,-105 17 0,1 0 0,0 1 0,0 0 0,-1 0 0,1 1 0,0 0 0,0-1 0,-1 2 0,1-1 0,-1 1 0,7 2 0,-10-2 0,0-1 0,1 1 0,-1 0 0,0 0 0,0 0 0,0 0 0,0 0 0,0 0 0,-1 0 0,1 1 0,-1-1 0,1 1 0,-1-1 0,0 1 0,0 0 0,0-1 0,0 1 0,0 0 0,-1 0 0,1 0 0,-1-1 0,0 1 0,0 5 0,0 11 20,0 0 0,-1-1 0,-1 1 0,-1 0 0,-8 29 0,9-41-103,0 0 1,-1-1-1,0 1 1,0 0-1,-1-1 1,1 0-1,-1 0 1,-1 0-1,1 0 1,-1 0-1,0-1 1,-1 0-1,1 0 1,-1-1-1,0 1 1,0-1-1,-9 4 1,-3 0-6744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24575,'7'0'0,"1"1"0,-1 0 0,1 0 0,-1 0 0,1 1 0,-1 0 0,0 1 0,0 0 0,0 0 0,0 0 0,8 6 0,-5-2 0,0 1 0,-1 0 0,0 0 0,0 1 0,-1 0 0,11 15 0,-6-4 0,0 1 0,-2 1 0,0-1 0,-1 2 0,-2-1 0,10 40 0,-7-10 0,-3 0 0,2 75 0,-11 109 0,-1-119 0,2-102 0,0 0 0,0 1 0,-1-1 0,-5 28 0,5-41 0,1 1 0,-1 0 0,0 0 0,0-1 0,0 1 0,0-1 0,0 1 0,0-1 0,-1 1 0,1-1 0,-1 0 0,0 0 0,0 1 0,1-1 0,-1-1 0,-1 1 0,1 0 0,0 0 0,0-1 0,-1 1 0,1-1 0,-1 0 0,1 0 0,-1 0 0,1 0 0,-1 0 0,-5 1 0,-27-6-1365,0-6-5461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24575,'5'-4'0,"6"-3"0,1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24575,'-1'5'0,"-1"0"0,0 0 0,1-1 0,-1 1 0,-1-1 0,1 1 0,-6 6 0,2-1 0,-3 8 0,0 0 0,2 1 0,0 1 0,1-1 0,1 1 0,0 0 0,-2 34 0,4 148 0,4-127 0,-2 16 0,-1-31 0,3-1 0,2 1 0,20 107 0,-17-149 0,0 1 0,2-1 0,0-1 0,1 1 0,0-1 0,2-1 0,21 27 0,102 99 0,-105-113 0,19 17 0,2-2 0,2-3 0,2-2 0,2-2 0,1-3 0,1-2 0,2-3 0,72 25 0,167 30 0,-116-35 0,-128-33-56,-21-5-599,67 12 1,-53-17-6172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24575,'16'7'0,"-1"0"0,0 1 0,0 0 0,-1 1 0,0 1 0,-1 0 0,0 1 0,-1 0 0,0 1 0,-1 0 0,0 1 0,-1 1 0,14 22 0,7 18 0,-3 1 0,27 77 0,-41-99 0,34 95 0,-5 2 0,-7 1 0,24 156 0,15 305 0,-72-551 0,-1 1 0,-2-1 0,-2 1 0,-2-1 0,-10 43 0,12-76 0,-1 0 0,0 0 0,0-1 0,-1 1 0,0-1 0,0 0 0,-1 0 0,1 0 0,-2-1 0,1 1 0,-1-1 0,0-1 0,0 1 0,0-1 0,-1 0 0,0 0 0,0-1 0,-13 6 0,-10 4 0,-1-2 0,-1-1 0,-39 8 0,62-17 0,-3 2-124,0-2 0,0 0 0,0 0 0,0-1 0,-1 0 0,1-1-1,0-1 1,0 0 0,0 0 0,-22-6 0,-11-10-6702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0,-1-1 0,1 1 0,0-1 0,-1 1 0,1 0 0,0-1 0,-1 1 0,1 0 0,0-1 0,-1 1 0,1 0 0,-1 0 0,0-1 0,1 1 0,-1 0 0,0 0 0,1 0 0,-1 1 0,8 25 0,-6-21 0,33 145 0,6 18 0,-31-135 0,0 0 0,-2 1 0,-2 0 0,-1 0 0,0 41 0,-6-41-273,2 1 0,2-1 0,1 0 0,8 36 0,-8-59-6553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24575,'-7'0'0,"-1"1"0,1 0 0,0 1 0,0 0 0,-1 0 0,1 0 0,0 1 0,1 0 0,-1 0 0,-10 8 0,-7 5 0,-30 27 0,45-35 0,-19 18 0,1 1 0,1 1 0,2 1 0,1 1 0,1 1 0,1 1 0,2 1 0,-19 46 0,10-11 0,4 1 0,3 1 0,-18 103 0,31-131 0,2 0 0,3 1 0,1-1 0,2 1 0,2 0 0,1-1 0,17 73 0,-15-94 0,2 0 0,1-1 0,0 1 0,1-2 0,2 1 0,0-1 0,16 21 0,-16-26 0,0-2 0,1 1 0,0-2 0,1 0 0,0 0 0,1-1 0,0-1 0,0 0 0,1-1 0,21 8 0,73 22 0,125 26 0,-182-51 0,-36-9 0,0 0 0,0-1 0,0-1 0,0-1 0,0 0 0,0-1 0,24-3 0,-33 2 0,-1 0 0,1-1 0,-1 0 0,0 0 0,0-1 0,1 0 0,-2 0 0,1 0 0,0-1 0,-1 0 0,1 0 0,-1 0 0,0-1 0,-1 1 0,1-1 0,-1-1 0,0 1 0,0 0 0,0-1 0,3-9 0,3-4-455,-1-1 0,7-22 0,-11 23-6371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24575,'5'0'0,"11"-5"0,7-1 0,15-5 0,14 0 0,13-4 0,15 2 0,26-2 0,10 1 0,4-1 0,0-4 0,-5-2 0,-18 2 0,-16-1 0,-17 3 0,-19 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24575,'20'3'0,"-1"1"0,26 8 0,-12-3 0,577 147 0,-589-150 0,-2-2 0,-1 1 0,0 1 0,0 1 0,24 13 0,-38-18 0,0 0 0,0 1 0,0 0 0,-1-1 0,1 2 0,-1-1 0,0 0 0,0 1 0,0-1 0,0 1 0,-1 0 0,1 0 0,-1 0 0,0 0 0,0 0 0,-1 1 0,1-1 0,-1 0 0,0 1 0,0-1 0,-1 1 0,1 0 0,-1 5 0,0 8 0,-1 0 0,-1 0 0,0 0 0,-1 0 0,-1-1 0,-1 1 0,-1-1 0,0 0 0,-1 0 0,-1-1 0,0 0 0,-1 0 0,-1-1 0,0-1 0,-21 23 0,-62 59-13,-139 110 0,143-130-96,-517 454-568,583-510 677,10-10 0,1 1 0,0 0 0,0 1 0,2 0 0,-14 19 0,24-31 0,-1 1 0,1 0 0,-1-1 0,1 1 0,-1 0 0,1 0 0,-1 0 0,1 0 0,0-1 0,-1 1 0,1 0 0,0 0 0,0 0 0,0 0 0,0 0 0,-1 0 0,1 0 0,1 0 0,-1 0 0,0-1 0,0 1 0,0 0 0,0 0 0,1 0 0,-1 0 0,1 1 0,0-1 0,0 0 0,1 0 0,-1 0 0,1 0 0,-1-1 0,1 1 0,-1 0 0,1-1 0,-1 1 0,1-1 0,0 1 0,-1-1 0,4 0 0,35 3 105,0-1 1,66-7-1,-26 1 256,96-4-316,0-7 0,195-43 0,-351 54-272,-1-1-1,0 0 1,0-2-1,0 0 1,21-12-1,-9-3-6598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24575,'552'25'0,"-391"-6"0,220 55 0,-324-58-341,1-3 0,1-3-1,93 5 1,-114-16-6485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24575,'4'0'0,"8"0"0,5 5 0,0 6 0,2 20 0,-2 24 0,0 22 0,-2 7 0,-4 8 0,1 3 0,-1-1 0,-4-11 0,-1-15 0,1-29 0,1-30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24575,'-12'1'0,"-1"0"0,0 1 0,1 0 0,-15 6 0,-9 1 0,-185 45 0,175-40 0,1 2 0,-76 38 0,118-53 0,0 1 0,0-1 0,0 1 0,0 0 0,0 0 0,1 0 0,-1 0 0,1 1 0,0-1 0,0 1 0,-1-1 0,2 1 0,-1 0 0,0 0 0,0-1 0,-1 6 0,3-6 0,0 0 0,-1 1 0,1-1 0,1 0 0,-1 1 0,0-1 0,1 0 0,-1 0 0,1 0 0,-1 1 0,1-1 0,0 0 0,0 0 0,0 0 0,0 0 0,0 0 0,1 0 0,-1-1 0,1 1 0,-1 0 0,1-1 0,0 1 0,-1-1 0,3 2 0,8 7 14,0-1-1,1-1 0,0 0 0,0-1 1,0 0-1,1-1 0,0-1 1,16 5-1,-19-7-137,0-1 0,-1 0 1,1 0-1,0-1 0,0 0 0,0-1 1,0-1-1,0 1 0,0-2 0,0 1 1,20-7-1,-3-4-6702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24575,'2'1'0,"-1"-1"0,0 1 0,0-1 0,0 1 0,0 0 0,0-1 0,0 1 0,0 0 0,0 0 0,0-1 0,0 1 0,0 0 0,0 0 0,0 0 0,-1 0 0,1 0 0,0 1 0,-1-1 0,1 0 0,-1 0 0,1 2 0,1 1 0,13 29 0,-1 1 0,-3 0 0,0 0 0,9 63 0,-10-49 0,102 615 0,-104-577 0,-4 1 0,-3 0 0,-5 0 0,-3-1 0,-32 149 0,36-224 0,2-3 0,-1 0 0,0 0 0,0-1 0,-1 1 0,0-1 0,0 1 0,0-1 0,-1 0 0,-8 10 0,12-17 0,0 0 0,-1 0 0,1 1 0,0-1 0,-1 0 0,1 0 0,0 1 0,-1-1 0,1 0 0,0 0 0,-1 0 0,1 0 0,0 0 0,-1 0 0,1 1 0,-1-1 0,1 0 0,0 0 0,-1 0 0,1 0 0,-1-1-1,1 1 1,0 0 0,-1 0 0,1 0 0,-1 0 0,1 0 0,0 0 0,-1-1 0,1 1 0,0 0 0,-1 0 0,1 0 0,0-1 0,-1 1 0,1 0 0,0 0 0,0-1 0,-1 1 0,1 0 0,0-1 0,0 1 0,-1 0 0,1-1 0,0 1 0,0-1 0,0 0 0,-7-19-1233,7 19 1102,-6-30-6695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24575,'32'3'0,"-1"1"0,-1 1 0,1 2 0,-1 1 0,45 18 0,-33-11 0,21 7 0,-1 3 0,66 36 0,-97-43 0,0 1 0,-2 1 0,0 1 0,-1 2 0,41 43 0,-64-61 0,-1 1 0,1-1 0,-1 1 0,0 0 0,-1 0 0,1 1 0,-1-1 0,-1 1 0,1-1 0,-1 1 0,0 0 0,-1 0 0,1 0 0,-2 0 0,1 0 0,-1 0 0,1 0 0,-2 0 0,1 0 0,-1 0 0,0 0 0,-1 0 0,0 0 0,0-1 0,0 1 0,-1 0 0,0-1 0,-4 7 0,-4 7 0,-1 0 0,-1 0 0,-1-2 0,-16 18 0,-70 65 0,59-62 0,-43 36 120,72-66-368,1-1 1,-1 0-1,-1-1 1,0 0-1,-22 8 1,7-7-6579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24575,'2'1'0,"1"0"0,-1 0 0,0 0 0,0 0 0,0 0 0,0 1 0,0-1 0,0 1 0,0-1 0,-1 1 0,1 0 0,0 0 0,-1 0 0,0 0 0,1 0 0,-1 0 0,1 3 0,3 2 0,31 42 0,126 191 0,-146-209 0,-2 0 0,0 1 0,-3 1 0,0 0 0,-2 0 0,5 40 0,-6-8 0,-2 0 0,-5 85 0,-1-132 0,-1 0 0,-1 0 0,-1 0 0,0 0 0,-9 25 0,10-36 0,-2 0 0,1 0 0,-1 0 0,0 0 0,0 0 0,-1-1 0,1 0 0,-2 0 0,1 0 0,-1 0 0,0-1 0,0 0 0,0 0 0,-1-1 0,-7 5 0,-33 13 0,0-2 0,-2-2 0,0-3 0,-91 18 0,124-30-85,0-1 0,0-1-1,0 0 1,0-1 0,0-1-1,0 0 1,0-2 0,0 1-1,1-2 1,-1 0 0,1-1-1,0 0 1,0-2 0,1 1-1,-15-10 1,-25-19-6741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24575,'7'0'0,"-1"0"0,0 0 0,1 1 0,-1 0 0,0 0 0,0 1 0,0-1 0,0 1 0,0 1 0,0-1 0,0 1 0,-1 0 0,1 0 0,6 6 0,-8-6 0,-1 1 0,1 0 0,-1 0 0,0 0 0,0 0 0,-1 1 0,1-1 0,-1 1 0,0 0 0,0-1 0,0 1 0,-1 0 0,0 0 0,0 0 0,0 0 0,0 0 0,-1 0 0,0 7 0,-1 1-76,1 0 1,-2 0-1,0 0 0,-1 0 0,0-1 0,0 1 0,-2-1 0,1 0 1,-2 0-1,0 0 0,0-1 0,-1 1 0,0-2 0,-1 1 1,0-1-1,-1 0 0,-10 9 0,5-9-6750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24575,'10'0'0,"8"0"0,5 0 0,4 0 0,1-5 0,7-6 0,1-6 0,0 0 0,2-2 0,1 2 0,2 5 0,4 3 0,4-1 0,-2 1 0,1-2 0,-8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24575,'5'0'0,"20"0"0,16 0 0,15 0 0,2 0 0,16-5 0,4-1 0,-1-5 0,-10 0 0,-10 2 0,-11 2 0,-13-3 0,-13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24575,'6'1'0,"0"0"0,0 0 0,-1 0 0,1 1 0,-1-1 0,0 1 0,1 1 0,-1-1 0,0 1 0,0 0 0,0 0 0,-1 0 0,1 1 0,-1 0 0,0 0 0,0 0 0,6 7 0,5 8 0,-1 1 0,20 37 0,-3 6 0,-3 2 0,32 110 0,6 15 0,-30-102 0,49 135 0,-84-218 0,1 0 0,-1 0 0,-1 0 0,1 0 0,-1 0 0,0 0 0,0 0 0,-1 7 0,1-12 0,0 1 0,0-1 0,0 1 0,0-1 0,0 1 0,-1-1 0,1 0 0,0 1 0,0-1 0,0 1 0,-1-1 0,1 0 0,0 1 0,0-1 0,-1 1 0,1-1 0,0 0 0,-1 1 0,1-1 0,0 0 0,-1 0 0,1 1 0,-1-1 0,1 0 0,0 0 0,-1 0 0,1 0 0,-1 1 0,1-1 0,-1 0 0,1 0 0,-1 0 0,0 0 0,-1-1 0,0 1 0,1-1 0,-1 0 0,0 0 0,0 0 0,0 0 0,1-1 0,-1 1 0,1 0 0,-1-1 0,1 1 0,-1-1 0,0-1 0,-17-22-212,1-1 1,1-1-1,2-1 0,-19-45 0,30 65-94,-29-66-6520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24575,'2'-2'0,"-1"0"0,0 0 0,1 0 0,-1 0 0,1 1 0,0-1 0,0 0 0,0 1 0,-1-1 0,1 1 0,1 0 0,-1 0 0,0 0 0,0 0 0,0 0 0,5-1 0,-4 0 0,10-3 0,1 0 0,0 0 0,0 1 0,0 1 0,0 0 0,29-1 0,-37 4 0,1 0 0,-1 0 0,1 1 0,0 0 0,-1 0 0,0 1 0,1-1 0,-1 2 0,0-1 0,0 0 0,0 1 0,0 0 0,0 1 0,-1-1 0,1 1 0,-1 0 0,8 8 0,-2 2 0,0 0 0,-1 1 0,0 0 0,-1 1 0,-1 0 0,-1 0 0,0 1 0,-1-1 0,8 35 0,-14-46 0,1 0 0,-1 0 0,0 0 0,0 0 0,-1 0 0,0 0 0,0 0 0,0 0 0,0 0 0,-1 0 0,1 0 0,-1-1 0,0 1 0,-1-1 0,1 1 0,-1-1 0,0 0 0,0 0 0,0 0 0,-1 0 0,1-1 0,-1 1 0,0-1 0,0 0 0,-7 4 0,-10 6 0,0-1 0,-1-1 0,-45 16 0,55-22 0,-67 24-1365,53-17-5461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0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24575,'4'15'0,"7"22"0,6 21 0,0 9 0,2 13 0,-2 6 0,1 8 0,-3-7 0,1-10 0,-3-12 0,-2-12 0,-5-7 0,-2-6 0,-2-5 0,-2-3 0,0-3 0,-1-6-8191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9:09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25 24575,'4'-3'0,"-1"0"0,1 1 0,0-1 0,0 1 0,0 0 0,1 0 0,-1 1 0,0-1 0,1 1 0,-1 0 0,1 0 0,-1 0 0,1 0 0,0 1 0,-1 0 0,1 0 0,0 0 0,-1 1 0,1 0 0,-1-1 0,1 2 0,-1-1 0,1 0 0,-1 1 0,0 0 0,0 0 0,0 0 0,0 0 0,0 1 0,0 0 0,0 0 0,-1 0 0,6 6 0,1 7 0,0 0 0,-2 0 0,0 1 0,-1 0 0,0 0 0,-2 0 0,0 1 0,4 30 0,-3-7 0,-3 0 0,-2 75 0,-1-110 0,0-1 0,-1 1 0,1-1 0,-1 0 0,0 1 0,-1-1 0,1 0 0,-1 0 0,0 0 0,-1 0 0,1 0 0,-1 0 0,0-1 0,0 1 0,0-1 0,-1 0 0,1 0 0,-1 0 0,0 0 0,-1-1 0,1 0 0,0 1 0,-1-2 0,0 1 0,1 0 0,-1-1 0,0 0 0,0 0 0,-1-1 0,-9 3 0,-39 6 0,-93 7 0,82-11 0,22-2-1365,9-2-5461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2B81B-FC74-4A2A-827F-B9D30C04CC36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D1798-2694-45F1-A569-3838C4DF94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98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D1798-2694-45F1-A569-3838C4DF948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Polya</a:t>
            </a:r>
            <a:r>
              <a:rPr lang="zh-CN" altLang="en-US" dirty="0"/>
              <a:t>计数定理里的</a:t>
            </a:r>
            <a:r>
              <a:rPr lang="en-US" altLang="zh-CN" dirty="0"/>
              <a:t>M^C</a:t>
            </a:r>
            <a:r>
              <a:rPr lang="zh-CN" altLang="en-US" dirty="0"/>
              <a:t>（</a:t>
            </a:r>
            <a:r>
              <a:rPr lang="en-US" altLang="zh-CN" dirty="0"/>
              <a:t>p</a:t>
            </a:r>
            <a:r>
              <a:rPr lang="zh-CN" altLang="en-US" dirty="0"/>
              <a:t>）实际上就是染色对象会生成多少个真正不同的图案，所以对应于</a:t>
            </a:r>
            <a:r>
              <a:rPr lang="en-US" altLang="zh-CN" dirty="0"/>
              <a:t>burnside</a:t>
            </a:r>
            <a:r>
              <a:rPr lang="zh-CN" altLang="en-US" dirty="0"/>
              <a:t>引理里的</a:t>
            </a:r>
            <a:r>
              <a:rPr lang="en-US" altLang="zh-CN" dirty="0"/>
              <a:t>1</a:t>
            </a:r>
            <a:r>
              <a:rPr lang="zh-CN" altLang="en-US" dirty="0"/>
              <a:t>阶置换。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D1798-2694-45F1-A569-3838C4DF948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5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BBC1A-7441-F84C-9B0C-6446F9B7E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13D950-F55A-354D-903C-5D97AAD9D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9F024-4390-E740-8E36-C15F2569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E7068-2EB5-674D-86B8-3653DF01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63562-590C-9542-AF36-A6AAFF4A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BDFBA-288F-ED46-B2B1-9542A355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03AC7-A09F-194C-9771-864DC4546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D2BF4-560D-2F43-8479-CECEB31E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1BC1A-74EE-DE4D-BEAE-F915395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504A4D-4249-7F45-9AB9-7A72A721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59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FF684A-1A86-ED4D-921E-521941567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5846C2-54B1-B940-93E7-8E0D8C675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6A525-B128-E842-A97F-E85BA88B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D4412-0842-B946-9E9D-2BE8A974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D3F6DE-6E10-D541-938E-4024BA40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52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16571-8F81-0049-9684-FDB2FA82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485C4-7BE4-7E4B-86CA-A1A815847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0D2C8-7784-8B45-8137-FF08FE57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F5614-CA17-CE40-AD29-8B87F014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7CCBD-5179-6444-9D06-E3E531B3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49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1EF7B-0292-5147-868F-2AF6324F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133D45-332A-E74B-86F6-00CE09263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66EC0-3649-0E47-93F8-3A659EF3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84FB3-9FA5-244B-B059-135416ED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9A1B0-0026-0541-A3E2-08AA2E51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6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C127F-9BA0-3F45-9ABE-CE7F7983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EF9FA-31E3-2645-BF84-7B82E0F7A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03FDD9-0782-BF46-9213-E33FC5025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86DC7-DDD4-994C-BF43-A843026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C435C-CB73-DA42-88D5-27D4D0FA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12E1A0-3C12-304F-BF12-046150C8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92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953FA-F680-9B45-93F5-3F326F97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9FE82-D8AB-5E44-91DA-66E2C855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020CF6-B498-EC45-B8F8-74B114F54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C20CE0-857D-1A4F-8B7A-F3AC4FC0B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93377F-1C99-AA4A-8848-3AB4D018A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C7E639-A56E-B245-8E68-EDB74DC7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9D9C88-A034-464F-95DF-692E4398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D141F4-1884-5A47-93E9-9A6E64C8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33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6E1E7-0656-B648-AD5B-7553CFA6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DF603F-FFD1-9544-8562-837F9AAA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7DB3A9-427C-7548-9668-774C0D91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5C9A0-ADF9-9748-89A9-25AE3F75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38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576FA0-02A5-8B4B-A396-3FDBD486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B8E25F-99B9-E642-A5F6-4A5EA8CE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FBE9E-60AA-A54F-8070-473E2A3D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4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D4E-17D6-1643-95AC-B076F0B8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9447D-07AB-6C4A-8EC2-6D7E140C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A30545-FDB2-F44A-8F7B-5C0D18B0D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F8DB6-A5E8-DF45-9898-E88948A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3AC7A6-60C0-274E-ABD2-3A132EFD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6DBC8C-880F-FD4C-BB89-024AF139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88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D81AE-F4FA-1F43-8175-D06EA3E4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0DF999-BB69-7B4B-92EB-4DBED0E47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8B241D-F2E8-9A42-A6C6-B3C2A4882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794E4-BFA3-134C-8AC9-532EC599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02B14D-14AA-2140-BD75-BFC60463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220EFC-AFA3-E644-B7EF-6BB7683B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00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094746-6A3C-E249-B1FA-3860AC3F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F34A3-0486-2B4A-91DC-5FC7435B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C4649-4EB6-A740-8DF4-273E384AA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4CA73-EBC1-BB48-A740-80896C70F76A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0AD7F-EA9C-7543-9B20-EF88CA725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E26BE-D492-EB4C-ABBB-E198EB688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A49C-E337-CF4B-A5E3-6BB5196E0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68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8.xml"/><Relationship Id="rId26" Type="http://schemas.openxmlformats.org/officeDocument/2006/relationships/image" Target="../media/image53.png"/><Relationship Id="rId39" Type="http://schemas.openxmlformats.org/officeDocument/2006/relationships/customXml" Target="../ink/ink19.xml"/><Relationship Id="rId21" Type="http://schemas.openxmlformats.org/officeDocument/2006/relationships/image" Target="../media/image51.png"/><Relationship Id="rId34" Type="http://schemas.openxmlformats.org/officeDocument/2006/relationships/image" Target="../media/image57.png"/><Relationship Id="rId42" Type="http://schemas.openxmlformats.org/officeDocument/2006/relationships/image" Target="../media/image61.png"/><Relationship Id="rId47" Type="http://schemas.openxmlformats.org/officeDocument/2006/relationships/customXml" Target="../ink/ink23.xml"/><Relationship Id="rId50" Type="http://schemas.openxmlformats.org/officeDocument/2006/relationships/image" Target="../media/image65.png"/><Relationship Id="rId55" Type="http://schemas.openxmlformats.org/officeDocument/2006/relationships/customXml" Target="../ink/ink27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9" Type="http://schemas.openxmlformats.org/officeDocument/2006/relationships/customXml" Target="../ink/ink14.xml"/><Relationship Id="rId11" Type="http://schemas.openxmlformats.org/officeDocument/2006/relationships/image" Target="../media/image46.png"/><Relationship Id="rId24" Type="http://schemas.openxmlformats.org/officeDocument/2006/relationships/customXml" Target="../ink/ink11.xml"/><Relationship Id="rId32" Type="http://schemas.openxmlformats.org/officeDocument/2006/relationships/image" Target="../media/image56.png"/><Relationship Id="rId37" Type="http://schemas.openxmlformats.org/officeDocument/2006/relationships/customXml" Target="../ink/ink18.xml"/><Relationship Id="rId40" Type="http://schemas.openxmlformats.org/officeDocument/2006/relationships/image" Target="../media/image6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69.png"/><Relationship Id="rId5" Type="http://schemas.openxmlformats.org/officeDocument/2006/relationships/image" Target="../media/image43.png"/><Relationship Id="rId19" Type="http://schemas.openxmlformats.org/officeDocument/2006/relationships/image" Target="../media/image50.png"/><Relationship Id="rId4" Type="http://schemas.openxmlformats.org/officeDocument/2006/relationships/customXml" Target="../ink/ink1.xml"/><Relationship Id="rId9" Type="http://schemas.openxmlformats.org/officeDocument/2006/relationships/image" Target="../media/image4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5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8" Type="http://schemas.openxmlformats.org/officeDocument/2006/relationships/customXml" Target="../ink/ink3.xml"/><Relationship Id="rId51" Type="http://schemas.openxmlformats.org/officeDocument/2006/relationships/customXml" Target="../ink/ink25.xml"/><Relationship Id="rId3" Type="http://schemas.openxmlformats.org/officeDocument/2006/relationships/image" Target="../media/image42.jpeg"/><Relationship Id="rId12" Type="http://schemas.openxmlformats.org/officeDocument/2006/relationships/customXml" Target="../ink/ink5.xml"/><Relationship Id="rId17" Type="http://schemas.openxmlformats.org/officeDocument/2006/relationships/image" Target="../media/image49.png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59" Type="http://schemas.openxmlformats.org/officeDocument/2006/relationships/customXml" Target="../ink/ink29.xml"/><Relationship Id="rId20" Type="http://schemas.openxmlformats.org/officeDocument/2006/relationships/customXml" Target="../ink/ink9.xml"/><Relationship Id="rId41" Type="http://schemas.openxmlformats.org/officeDocument/2006/relationships/customXml" Target="../ink/ink20.xml"/><Relationship Id="rId5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customXml" Target="../ink/ink4.xml"/><Relationship Id="rId31" Type="http://schemas.openxmlformats.org/officeDocument/2006/relationships/customXml" Target="../ink/ink15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894" y="1176274"/>
            <a:ext cx="12157456" cy="12700"/>
          </a:xfrm>
          <a:custGeom>
            <a:avLst/>
            <a:gdLst>
              <a:gd name="connsiteX0" fmla="*/ 6350 w 12157456"/>
              <a:gd name="connsiteY0" fmla="*/ 6350 h 12700"/>
              <a:gd name="connsiteX1" fmla="*/ 12151105 w 1215745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57456" h="12700">
                <a:moveTo>
                  <a:pt x="6350" y="6350"/>
                </a:moveTo>
                <a:lnTo>
                  <a:pt x="12151105" y="6350"/>
                </a:lnTo>
              </a:path>
            </a:pathLst>
          </a:custGeom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0" y="691895"/>
            <a:ext cx="12192000" cy="792480"/>
          </a:xfrm>
          <a:custGeom>
            <a:avLst/>
            <a:gdLst>
              <a:gd name="connsiteX0" fmla="*/ 0 w 12192000"/>
              <a:gd name="connsiteY0" fmla="*/ 792479 h 792480"/>
              <a:gd name="connsiteX1" fmla="*/ 12192000 w 12192000"/>
              <a:gd name="connsiteY1" fmla="*/ 792479 h 792480"/>
              <a:gd name="connsiteX2" fmla="*/ 12192000 w 12192000"/>
              <a:gd name="connsiteY2" fmla="*/ 0 h 792480"/>
              <a:gd name="connsiteX3" fmla="*/ 0 w 12192000"/>
              <a:gd name="connsiteY3" fmla="*/ 0 h 792480"/>
              <a:gd name="connsiteX4" fmla="*/ 0 w 12192000"/>
              <a:gd name="connsiteY4" fmla="*/ 792479 h 792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41400"/>
            <a:ext cx="12192000" cy="165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1333500"/>
            <a:ext cx="5283200" cy="2755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9200" y="2413000"/>
            <a:ext cx="58928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91900" y="63373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55700" y="4292600"/>
            <a:ext cx="4449936" cy="5569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组合数学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Combinatorics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64300" y="1803400"/>
            <a:ext cx="3385542" cy="12754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602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3602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 群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</a:tabLst>
            </a:pPr>
            <a:r>
              <a:rPr lang="en-US" altLang="zh-CN" sz="3600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7-1</a:t>
            </a:r>
            <a:r>
              <a:rPr lang="zh-CN" altLang="en-US" sz="3600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可以转的世界</a:t>
            </a:r>
            <a:endParaRPr lang="en-US" altLang="zh-CN" sz="3600" dirty="0">
              <a:solidFill>
                <a:srgbClr val="4D4D4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327900" y="4305300"/>
            <a:ext cx="288540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上海大学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冷拓</a:t>
            </a:r>
            <a:endParaRPr lang="en-US" altLang="zh-CN" sz="3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2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894" y="1176274"/>
            <a:ext cx="12157456" cy="12700"/>
          </a:xfrm>
          <a:custGeom>
            <a:avLst/>
            <a:gdLst>
              <a:gd name="connsiteX0" fmla="*/ 6350 w 12157456"/>
              <a:gd name="connsiteY0" fmla="*/ 6350 h 12700"/>
              <a:gd name="connsiteX1" fmla="*/ 12151105 w 1215745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57456" h="12700">
                <a:moveTo>
                  <a:pt x="6350" y="6350"/>
                </a:moveTo>
                <a:lnTo>
                  <a:pt x="12151105" y="6350"/>
                </a:lnTo>
              </a:path>
            </a:pathLst>
          </a:custGeom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0" y="691895"/>
            <a:ext cx="12192000" cy="792480"/>
          </a:xfrm>
          <a:custGeom>
            <a:avLst/>
            <a:gdLst>
              <a:gd name="connsiteX0" fmla="*/ 0 w 12192000"/>
              <a:gd name="connsiteY0" fmla="*/ 792479 h 792480"/>
              <a:gd name="connsiteX1" fmla="*/ 12192000 w 12192000"/>
              <a:gd name="connsiteY1" fmla="*/ 792479 h 792480"/>
              <a:gd name="connsiteX2" fmla="*/ 12192000 w 12192000"/>
              <a:gd name="connsiteY2" fmla="*/ 0 h 792480"/>
              <a:gd name="connsiteX3" fmla="*/ 0 w 12192000"/>
              <a:gd name="connsiteY3" fmla="*/ 0 h 792480"/>
              <a:gd name="connsiteX4" fmla="*/ 0 w 12192000"/>
              <a:gd name="connsiteY4" fmla="*/ 792479 h 792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41400"/>
            <a:ext cx="12192000" cy="165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1333500"/>
            <a:ext cx="5283200" cy="2755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9200" y="2413000"/>
            <a:ext cx="5892800" cy="16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91900" y="63373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55700" y="4292600"/>
            <a:ext cx="4699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 err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组合数学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Combinatorics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64300" y="1803400"/>
            <a:ext cx="2115964" cy="12754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</a:tabLst>
            </a:pPr>
            <a:r>
              <a:rPr lang="en-US" altLang="zh-CN"/>
              <a:t>	</a:t>
            </a:r>
            <a:r>
              <a:rPr lang="en-US" altLang="zh-CN" sz="3602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3602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 群</a:t>
            </a: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4600"/>
              </a:lnSpc>
              <a:tabLst>
                <a:tab pos="342900" algn="l"/>
              </a:tabLst>
            </a:pPr>
            <a:r>
              <a:rPr lang="en-US" altLang="zh-CN" sz="3600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7-4</a:t>
            </a:r>
            <a:r>
              <a:rPr lang="zh-CN" altLang="en-US" sz="3600" b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rPr>
              <a:t> 闲话群</a:t>
            </a:r>
            <a:endParaRPr lang="en-US" altLang="zh-CN" sz="3600">
              <a:solidFill>
                <a:srgbClr val="4D4D4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327900" y="4305300"/>
            <a:ext cx="288540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上海大学</a:t>
            </a:r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冷拓</a:t>
            </a:r>
            <a:endParaRPr lang="en-US" altLang="zh-CN" sz="3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9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6D9D7-754B-D348-9124-43ED531A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什么是群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/>
                  <a:t>群（</a:t>
                </a:r>
                <a:r>
                  <a:rPr lang="en-US" altLang="zh-CN" sz="4000"/>
                  <a:t>group</a:t>
                </a:r>
                <a:r>
                  <a:rPr lang="zh-CN" altLang="en-US" sz="4000"/>
                  <a:t>）</a:t>
                </a:r>
                <a:endParaRPr lang="en-US" altLang="zh-CN" sz="400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集合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和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上的二元运算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满足下列条件称为群。</m:t>
                    </m:r>
                  </m:oMath>
                </a14:m>
                <a:r>
                  <a:rPr lang="zh-CN" altLang="zh-CN">
                    <a:effectLst/>
                  </a:rPr>
                  <a:t> </a:t>
                </a:r>
                <a:endParaRPr kumimoji="1" lang="en-US" altLang="zh-CN"/>
              </a:p>
              <a:p>
                <a:pPr lvl="1"/>
                <a:r>
                  <a:rPr kumimoji="1" lang="en-US" altLang="zh-CN" sz="2800"/>
                  <a:t>(a)</a:t>
                </a:r>
                <a:r>
                  <a:rPr kumimoji="1" lang="zh-CN" altLang="en-US" sz="2800"/>
                  <a:t>封闭性</a:t>
                </a:r>
                <a:r>
                  <a:rPr kumimoji="1" lang="en-US" altLang="zh-CN" sz="2800"/>
                  <a:t>(Closure):</a:t>
                </a:r>
              </a:p>
              <a:p>
                <a:pPr lvl="1"/>
                <a:r>
                  <a:rPr kumimoji="1" lang="en-US" altLang="zh-CN" sz="2800"/>
                  <a:t>(b)</a:t>
                </a:r>
                <a:r>
                  <a:rPr kumimoji="1" lang="zh-CN" altLang="en-US" sz="2800"/>
                  <a:t>结合律</a:t>
                </a:r>
                <a:r>
                  <a:rPr kumimoji="1" lang="en-US" altLang="zh-CN" sz="2800"/>
                  <a:t>(Associativity):</a:t>
                </a:r>
              </a:p>
              <a:p>
                <a:pPr lvl="1"/>
                <a:r>
                  <a:rPr kumimoji="1" lang="en-US" altLang="zh-CN" sz="2800"/>
                  <a:t>(c)</a:t>
                </a:r>
                <a:r>
                  <a:rPr kumimoji="1" lang="zh-CN" altLang="en-US" sz="2800"/>
                  <a:t>有单位元</a:t>
                </a:r>
                <a:r>
                  <a:rPr kumimoji="1" lang="en-US" altLang="zh-CN" sz="2800"/>
                  <a:t>(Identity):</a:t>
                </a:r>
              </a:p>
              <a:p>
                <a:pPr lvl="1"/>
                <a:r>
                  <a:rPr kumimoji="1" lang="en-US" altLang="zh-CN" sz="2800"/>
                  <a:t>(d)</a:t>
                </a:r>
                <a:r>
                  <a:rPr kumimoji="1" lang="zh-CN" altLang="en-US" sz="2800"/>
                  <a:t>有逆元</a:t>
                </a:r>
                <a:r>
                  <a:rPr kumimoji="1" lang="en-US" altLang="zh-CN" sz="2800"/>
                  <a:t>(Inverse):</a:t>
                </a:r>
              </a:p>
              <a:p>
                <a:pPr lvl="1"/>
                <a:endParaRPr kumimoji="1" lang="en-US" altLang="zh-CN" sz="2800"/>
              </a:p>
              <a:p>
                <a:pPr marL="3657600" lvl="8" indent="0" algn="ctr">
                  <a:buNone/>
                </a:pPr>
                <a:r>
                  <a:rPr kumimoji="1" lang="zh-CN" altLang="en-US" sz="3600">
                    <a:solidFill>
                      <a:srgbClr val="FF0000"/>
                    </a:solidFill>
                  </a:rPr>
                  <a:t>抽象和现实的对应</a:t>
                </a:r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71" t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8868"/>
                <a:ext cx="10515600" cy="49680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群（</a:t>
                </a:r>
                <a:r>
                  <a:rPr lang="en-US" altLang="zh-CN" sz="4000" dirty="0"/>
                  <a:t>group</a:t>
                </a:r>
                <a:r>
                  <a:rPr lang="zh-CN" altLang="en-US" sz="4000" dirty="0"/>
                  <a:t>）</a:t>
                </a:r>
                <a:endParaRPr lang="en-US" altLang="zh-CN" sz="4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集合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和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上的二元运算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满足下列条件称为群。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封闭性（</a:t>
                </a:r>
                <a:r>
                  <a:rPr kumimoji="1" lang="en-US" altLang="zh-CN" sz="2800" dirty="0"/>
                  <a:t>Closure</a:t>
                </a:r>
                <a:r>
                  <a:rPr kumimoji="1" lang="zh-CN" altLang="en-US" sz="2800" dirty="0"/>
                  <a:t>）</a:t>
                </a:r>
                <a:endParaRPr kumimoji="1" lang="en-US" altLang="zh-CN" sz="2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若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则存在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使得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endParaRPr lang="en-US" altLang="zh-CN" sz="2400" dirty="0">
                  <a:effectLst/>
                </a:endParaRPr>
              </a:p>
              <a:p>
                <a:pPr lvl="1"/>
                <a:r>
                  <a:rPr kumimoji="1" lang="zh-CN" altLang="en-US" sz="2800" dirty="0"/>
                  <a:t>结合律（</a:t>
                </a:r>
                <a:r>
                  <a:rPr kumimoji="1" lang="en-US" altLang="zh-CN" sz="2800" dirty="0"/>
                  <a:t>Associativity</a:t>
                </a:r>
                <a:r>
                  <a:rPr kumimoji="1" lang="zh-CN" altLang="en-US" sz="2800" dirty="0"/>
                  <a:t>）</a:t>
                </a:r>
                <a:endParaRPr kumimoji="1" lang="en-US" altLang="zh-CN" sz="2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任意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有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由于结合律成立</m:t>
                    </m:r>
                    <m:r>
                      <m:rPr>
                        <m:nor/>
                      </m:rPr>
                      <a:rPr lang="en-US" altLang="zh-CN"/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可记做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1"/>
                <a:r>
                  <a:rPr kumimoji="1" lang="zh-CN" altLang="en-US" sz="2800" dirty="0"/>
                  <a:t>有单位元</a:t>
                </a:r>
                <a:r>
                  <a:rPr kumimoji="1" lang="en-US" altLang="zh-CN" sz="2800" dirty="0"/>
                  <a:t>(Identity) 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任意</m:t>
                    </m:r>
                    <m:r>
                      <m:rPr>
                        <m:nor/>
                      </m:rPr>
                      <a:rPr lang="zh-CN" altLang="zh-CN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lvl="1"/>
                <a:r>
                  <a:rPr lang="zh-CN" altLang="en-US" sz="2800" dirty="0">
                    <a:effectLst/>
                  </a:rPr>
                  <a:t>有逆元</a:t>
                </a:r>
                <a:r>
                  <a:rPr lang="en-US" altLang="zh-CN" sz="2800" dirty="0">
                    <a:effectLst/>
                  </a:rPr>
                  <a:t>(Inverse):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任意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nor/>
                      </m:rPr>
                      <a:rPr lang="en-US" altLang="zh-CN"/>
                      <m:t>. </m:t>
                    </m:r>
                    <m:r>
                      <m:rPr>
                        <m:nor/>
                      </m:rPr>
                      <a:rPr lang="zh-CN" altLang="zh-CN"/>
                      <m:t>记为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2"/>
                <a:endParaRPr lang="en-US" altLang="zh-CN" sz="2400" dirty="0">
                  <a:effectLst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8868"/>
                <a:ext cx="10515600" cy="4968095"/>
              </a:xfrm>
              <a:blipFill>
                <a:blip r:embed="rId2"/>
                <a:stretch>
                  <a:fillRect l="-2087" t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26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05B1EE-71FA-FD4A-B5D3-A49BAEF05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850" y="1690688"/>
            <a:ext cx="4044950" cy="5101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FAE76B-7618-CC45-B6B2-65E57875A6D0}"/>
              </a:ext>
            </a:extLst>
          </p:cNvPr>
          <p:cNvSpPr/>
          <p:nvPr/>
        </p:nvSpPr>
        <p:spPr>
          <a:xfrm>
            <a:off x="351294" y="1951671"/>
            <a:ext cx="73203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1832 年的某个清晨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革命中的法国见证了又一次决斗......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在某个瞬间, 某位青年被对手的枪射中腹部, 随后去世......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整个世界又失去了一个伟大的头脑。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这位21岁的青年姓伽罗华......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A8A683-8302-5B47-BEAD-6F80B8DC5C4F}"/>
              </a:ext>
            </a:extLst>
          </p:cNvPr>
          <p:cNvSpPr/>
          <p:nvPr/>
        </p:nvSpPr>
        <p:spPr>
          <a:xfrm>
            <a:off x="3820919" y="5156647"/>
            <a:ext cx="33505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accent2">
                    <a:lumMod val="50000"/>
                  </a:schemeClr>
                </a:solidFill>
              </a:rPr>
              <a:t>群（</a:t>
            </a:r>
            <a:r>
              <a:rPr lang="en-US" altLang="zh-CN" sz="4400">
                <a:solidFill>
                  <a:schemeClr val="accent2">
                    <a:lumMod val="50000"/>
                  </a:schemeClr>
                </a:solidFill>
              </a:rPr>
              <a:t>group</a:t>
            </a:r>
            <a:r>
              <a:rPr lang="zh-CN" altLang="en-US" sz="440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5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DB58B-92AF-C54D-BEEF-5C592746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百年征程的起点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5B68E-E98A-A64D-A879-13826FC0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7" y="1825624"/>
            <a:ext cx="1193369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/>
              <a:t>伽罗华是在研究一元五次方程的根式解时开始触及群的概念的。</a:t>
            </a:r>
            <a:endParaRPr kumimoji="1" lang="en-US" altLang="zh-CN" sz="3200"/>
          </a:p>
          <a:p>
            <a:pPr lvl="1"/>
            <a:r>
              <a:rPr kumimoji="1" lang="zh-CN" altLang="en-US" sz="2800"/>
              <a:t>对于五次以及更高次的方程来说</a:t>
            </a:r>
            <a:r>
              <a:rPr kumimoji="1" lang="en-US" altLang="zh-CN" sz="2800"/>
              <a:t>, </a:t>
            </a:r>
            <a:r>
              <a:rPr kumimoji="1" lang="zh-CN" altLang="en-US" sz="2800"/>
              <a:t>此前阿贝尔已经证明一般的公式并不存在。伽罗华要解决的</a:t>
            </a:r>
            <a:r>
              <a:rPr kumimoji="1" lang="en-US" altLang="zh-CN" sz="2800"/>
              <a:t>, </a:t>
            </a:r>
            <a:r>
              <a:rPr kumimoji="1" lang="zh-CN" altLang="en-US" sz="2800"/>
              <a:t>是判断何时存在这样的根式表达。</a:t>
            </a:r>
            <a:endParaRPr kumimoji="1" lang="en-US" altLang="zh-CN" sz="2800"/>
          </a:p>
          <a:p>
            <a:pPr lvl="1"/>
            <a:r>
              <a:rPr kumimoji="1" lang="zh-CN" altLang="en-US" sz="2800"/>
              <a:t>写下了关于这套理论与高次方程根式解的备忘录，并将其递交到法 兰西科学院。</a:t>
            </a:r>
            <a:endParaRPr kumimoji="1" lang="en-US" altLang="zh-CN" sz="2800"/>
          </a:p>
          <a:p>
            <a:pPr lvl="1"/>
            <a:r>
              <a:rPr kumimoji="1" lang="zh-CN" altLang="en-US" sz="2800"/>
              <a:t>这份备忘录的评审人是柯西。虽然认识到了伽罗华工作的重要性</a:t>
            </a:r>
            <a:r>
              <a:rPr kumimoji="1" lang="en-US" altLang="zh-CN" sz="2800"/>
              <a:t>, </a:t>
            </a:r>
            <a:r>
              <a:rPr kumimoji="1" lang="zh-CN" altLang="en-US" sz="2800"/>
              <a:t>柯西却没有接受这份备忘录，而是建议伽罗华修改这份备忘录以竞逐科学院的数学奖。</a:t>
            </a:r>
            <a:endParaRPr kumimoji="1" lang="en-US" altLang="zh-CN" sz="2800"/>
          </a:p>
          <a:p>
            <a:pPr lvl="1"/>
            <a:r>
              <a:rPr kumimoji="1" lang="zh-CN" altLang="en-US" sz="2800"/>
              <a:t>第二次提交了备忘录。评审人傅里叶之后不久就逝世了</a:t>
            </a:r>
            <a:r>
              <a:rPr kumimoji="1" lang="en-US" altLang="zh-CN" sz="2800"/>
              <a:t>, </a:t>
            </a:r>
            <a:r>
              <a:rPr kumimoji="1" lang="zh-CN" altLang="en-US" sz="2800"/>
              <a:t>伽罗华的备忘录不知所踪。</a:t>
            </a:r>
          </a:p>
        </p:txBody>
      </p:sp>
    </p:spTree>
    <p:extLst>
      <p:ext uri="{BB962C8B-B14F-4D97-AF65-F5344CB8AC3E}">
        <p14:creationId xmlns:p14="http://schemas.microsoft.com/office/powerpoint/2010/main" val="313697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1C460-C185-144C-83FC-7FC1414F0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458"/>
            <a:ext cx="10515600" cy="5789505"/>
          </a:xfrm>
        </p:spPr>
        <p:txBody>
          <a:bodyPr>
            <a:normAutofit/>
          </a:bodyPr>
          <a:lstStyle/>
          <a:p>
            <a:r>
              <a:rPr kumimoji="1" lang="zh-CN" altLang="en-US"/>
              <a:t>伽罗华决定最后一搏</a:t>
            </a:r>
            <a:r>
              <a:rPr kumimoji="1" lang="en-US" altLang="zh-CN"/>
              <a:t>, </a:t>
            </a:r>
            <a:r>
              <a:rPr kumimoji="1" lang="zh-CN" altLang="en-US"/>
              <a:t>但这也被泊松驳回</a:t>
            </a:r>
            <a:r>
              <a:rPr kumimoji="1" lang="en-US" altLang="zh-CN"/>
              <a:t>, </a:t>
            </a:r>
            <a:r>
              <a:rPr kumimoji="1" lang="zh-CN" altLang="en-US"/>
              <a:t>理由是“无法理解” 。当消息传到伽罗华耳中时</a:t>
            </a:r>
            <a:r>
              <a:rPr kumimoji="1" lang="en-US" altLang="zh-CN"/>
              <a:t>, </a:t>
            </a:r>
            <a:r>
              <a:rPr kumimoji="1" lang="zh-CN" altLang="en-US"/>
              <a:t>他早已因为政治斗争而身陷囹圄</a:t>
            </a:r>
            <a:r>
              <a:rPr kumimoji="1" lang="en-US" altLang="zh-CN"/>
              <a:t>, </a:t>
            </a:r>
            <a:r>
              <a:rPr kumimoji="1" lang="zh-CN" altLang="en-US"/>
              <a:t>此时离他的决斗只有半年时间。</a:t>
            </a:r>
          </a:p>
          <a:p>
            <a:r>
              <a:rPr kumimoji="1" lang="en-US" altLang="zh-CN"/>
              <a:t>“</a:t>
            </a:r>
            <a:r>
              <a:rPr kumimoji="1" lang="zh-CN" altLang="en-US"/>
              <a:t>不要哭</a:t>
            </a:r>
            <a:r>
              <a:rPr kumimoji="1" lang="en-US" altLang="zh-CN"/>
              <a:t>, </a:t>
            </a:r>
            <a:r>
              <a:rPr kumimoji="1" lang="zh-CN" altLang="en-US"/>
              <a:t>阿尔弗雷德！在二十岁死去</a:t>
            </a:r>
            <a:r>
              <a:rPr kumimoji="1" lang="en-US" altLang="zh-CN"/>
              <a:t>, </a:t>
            </a:r>
            <a:r>
              <a:rPr kumimoji="1" lang="zh-CN" altLang="en-US"/>
              <a:t>我需要我的全部 勇气。</a:t>
            </a:r>
            <a:r>
              <a:rPr kumimoji="1" lang="en-US" altLang="zh-CN"/>
              <a:t>" </a:t>
            </a:r>
            <a:r>
              <a:rPr kumimoji="1" lang="zh-CN" altLang="en-US"/>
              <a:t>这就是他对弟弟说的最后一句话。</a:t>
            </a:r>
          </a:p>
          <a:p>
            <a:r>
              <a:rPr kumimoji="1" lang="zh-CN" altLang="en-US"/>
              <a:t>在决斗的前夜 （</a:t>
            </a:r>
            <a:r>
              <a:rPr kumimoji="1" lang="en-US" altLang="zh-CN"/>
              <a:t>1832</a:t>
            </a:r>
            <a:r>
              <a:rPr kumimoji="1" lang="zh-CN" altLang="en-US"/>
              <a:t>年</a:t>
            </a:r>
            <a:r>
              <a:rPr kumimoji="1" lang="en-US" altLang="zh-CN"/>
              <a:t>5</a:t>
            </a:r>
            <a:r>
              <a:rPr kumimoji="1" lang="zh-CN" altLang="en-US"/>
              <a:t>月</a:t>
            </a:r>
            <a:r>
              <a:rPr kumimoji="1" lang="en-US" altLang="zh-CN"/>
              <a:t>29</a:t>
            </a:r>
            <a:r>
              <a:rPr kumimoji="1" lang="zh-CN" altLang="en-US"/>
              <a:t>日晩）</a:t>
            </a:r>
            <a:r>
              <a:rPr kumimoji="1" lang="en-US" altLang="zh-CN"/>
              <a:t>, </a:t>
            </a:r>
            <a:r>
              <a:rPr kumimoji="1" lang="zh-CN" altLang="en-US"/>
              <a:t>伽罗华预料到自己 将会死去</a:t>
            </a:r>
            <a:r>
              <a:rPr kumimoji="1" lang="en-US" altLang="zh-CN"/>
              <a:t>, </a:t>
            </a:r>
            <a:r>
              <a:rPr kumimoji="1" lang="zh-CN" altLang="en-US"/>
              <a:t>通宵达旦奋笔疾书</a:t>
            </a:r>
          </a:p>
          <a:p>
            <a:r>
              <a:rPr kumimoji="1" lang="en-US" altLang="zh-CN"/>
              <a:t> "</a:t>
            </a:r>
            <a:r>
              <a:rPr kumimoji="1" lang="zh-CN" altLang="en-US"/>
              <a:t>我没有时间”、“我没有时间”。</a:t>
            </a:r>
          </a:p>
          <a:p>
            <a:r>
              <a:rPr kumimoji="1" lang="zh-CN" altLang="en-US"/>
              <a:t>请公开请求雅可比或高斯就这些定理的重要性（不是就定 理的正确性与否）发表他们的看法</a:t>
            </a:r>
          </a:p>
        </p:txBody>
      </p:sp>
    </p:spTree>
    <p:extLst>
      <p:ext uri="{BB962C8B-B14F-4D97-AF65-F5344CB8AC3E}">
        <p14:creationId xmlns:p14="http://schemas.microsoft.com/office/powerpoint/2010/main" val="246675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9F9E0-D7FE-9243-97C4-A7B7A4EE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915"/>
            <a:ext cx="10515600" cy="5402048"/>
          </a:xfrm>
        </p:spPr>
        <p:txBody>
          <a:bodyPr>
            <a:normAutofit/>
          </a:bodyPr>
          <a:lstStyle/>
          <a:p>
            <a:r>
              <a:rPr kumimoji="1" lang="en-US" altLang="zh-CN" sz="3200"/>
              <a:t>-1846 </a:t>
            </a:r>
            <a:r>
              <a:rPr kumimoji="1" lang="zh-CN" altLang="en-US" sz="3200"/>
              <a:t>年刘维尔领悟到这些演算中迸发出的天才思想</a:t>
            </a:r>
            <a:r>
              <a:rPr kumimoji="1" lang="en-US" altLang="zh-CN" sz="3200"/>
              <a:t>, </a:t>
            </a:r>
            <a:r>
              <a:rPr kumimoji="1" lang="zh-CN" altLang="en-US" sz="3200"/>
              <a:t>他花 了几个月的时间试图解释它的意义。</a:t>
            </a:r>
            <a:endParaRPr kumimoji="1" lang="en-US" altLang="zh-CN" sz="3200"/>
          </a:p>
          <a:p>
            <a:endParaRPr kumimoji="1" lang="zh-CN" altLang="en-US" sz="3200"/>
          </a:p>
          <a:p>
            <a:r>
              <a:rPr kumimoji="1" lang="en-US" altLang="zh-CN" sz="3200"/>
              <a:t> </a:t>
            </a:r>
            <a:r>
              <a:rPr kumimoji="1" lang="zh-CN" altLang="en-US" sz="3200"/>
              <a:t>贝尔说：“他在黎明前那些绝望的最后时刻写下的东西</a:t>
            </a:r>
            <a:r>
              <a:rPr kumimoji="1" lang="en-US" altLang="zh-CN" sz="3200"/>
              <a:t>, </a:t>
            </a:r>
            <a:r>
              <a:rPr kumimoji="1" lang="zh-CN" altLang="en-US" sz="3200"/>
              <a:t>将会使一代代数学家忙上几百年”</a:t>
            </a:r>
            <a:endParaRPr kumimoji="1" lang="en-US" altLang="zh-CN" sz="3200"/>
          </a:p>
          <a:p>
            <a:endParaRPr kumimoji="1" lang="zh-CN" altLang="en-US" sz="3200"/>
          </a:p>
          <a:p>
            <a:r>
              <a:rPr kumimoji="1" lang="en-US" altLang="zh-CN" sz="3200"/>
              <a:t>“</a:t>
            </a:r>
            <a:r>
              <a:rPr kumimoji="1" lang="zh-CN" altLang="en-US" sz="3200"/>
              <a:t>他一劳永逸地发现了一个折磨了数学家几个世纪的谜团 的答案：在什么条件下一个方程有解？</a:t>
            </a:r>
            <a:r>
              <a:rPr kumimoji="1" lang="en-US" altLang="zh-CN" sz="3200"/>
              <a:t>"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507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EB8BC-3F7D-6947-82B8-F0C36A56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伽罗华</a:t>
            </a:r>
            <a:r>
              <a:rPr kumimoji="1" lang="en-US" altLang="zh-CN"/>
              <a:t>Galois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E7418-E772-0F4F-8B22-92C142391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引入群论新名词并奠定了群论基础</a:t>
            </a:r>
            <a:endParaRPr kumimoji="1" lang="en-US" altLang="zh-CN" dirty="0"/>
          </a:p>
          <a:p>
            <a:r>
              <a:rPr kumimoji="1" lang="zh-CN" altLang="en-US" dirty="0"/>
              <a:t>非常彻底地把全部代数方程可解性问题，转化或归结为置换群及其子群结构分析的问题</a:t>
            </a:r>
            <a:r>
              <a:rPr kumimoji="1" lang="en-US" altLang="zh-CN" dirty="0"/>
              <a:t>, </a:t>
            </a:r>
            <a:r>
              <a:rPr kumimoji="1" lang="zh-CN" altLang="en-US" dirty="0"/>
              <a:t>得出五次以上一般代数方程根式不可解，以及用圆规、直尺</a:t>
            </a:r>
            <a:r>
              <a:rPr kumimoji="1" lang="en-US" altLang="zh-CN" dirty="0"/>
              <a:t>(</a:t>
            </a:r>
            <a:r>
              <a:rPr kumimoji="1" lang="zh-CN" altLang="en-US" dirty="0"/>
              <a:t>无刻度的尺</a:t>
            </a:r>
            <a:r>
              <a:rPr kumimoji="1" lang="en-US" altLang="zh-CN" dirty="0"/>
              <a:t>)</a:t>
            </a:r>
            <a:r>
              <a:rPr kumimoji="1" lang="zh-CN" altLang="en-US" dirty="0"/>
              <a:t>三等分任意角和作倍立方体不可能等结论。</a:t>
            </a:r>
            <a:endParaRPr kumimoji="1" lang="en-US" altLang="zh-CN" dirty="0"/>
          </a:p>
          <a:p>
            <a:r>
              <a:rPr kumimoji="1" lang="zh-CN" altLang="en-US" dirty="0"/>
              <a:t>刘维尔在</a:t>
            </a:r>
            <a:r>
              <a:rPr kumimoji="1" lang="en-US" altLang="zh-CN" dirty="0"/>
              <a:t>1846</a:t>
            </a:r>
            <a:r>
              <a:rPr kumimoji="1" lang="zh-CN" altLang="en-US" dirty="0"/>
              <a:t>才领悟到其手稿中迸发出的天才思想，他花了几个月 的时间试图解释它的意义</a:t>
            </a:r>
            <a:endParaRPr kumimoji="1" lang="en-US" altLang="zh-CN" dirty="0"/>
          </a:p>
          <a:p>
            <a:r>
              <a:rPr kumimoji="1" lang="zh-CN" altLang="en-US" dirty="0"/>
              <a:t>他被公认为数学史上两个最具浪漫主义色彩的人物之一</a:t>
            </a:r>
            <a:endParaRPr kumimoji="1" lang="en-US" altLang="zh-CN" dirty="0"/>
          </a:p>
          <a:p>
            <a:r>
              <a:rPr kumimoji="1" lang="zh-CN" altLang="en-US" dirty="0"/>
              <a:t>他的死使数学的发展被推迟了几十年</a:t>
            </a:r>
            <a:endParaRPr kumimoji="1" lang="en-US" altLang="zh-CN" dirty="0"/>
          </a:p>
          <a:p>
            <a:r>
              <a:rPr kumimoji="1" lang="zh-CN" altLang="en-US" dirty="0"/>
              <a:t>仅仅</a:t>
            </a:r>
            <a:r>
              <a:rPr kumimoji="1" lang="en-US" altLang="zh-CN" dirty="0"/>
              <a:t>21</a:t>
            </a:r>
            <a:r>
              <a:rPr kumimoji="1" lang="zh-CN" altLang="en-US" dirty="0"/>
              <a:t>年，却开启了数学的一个新时代。。。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47B21-3748-734D-B828-A6CE679B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901" y="90486"/>
            <a:ext cx="2051373" cy="20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8868"/>
                <a:ext cx="10515600" cy="49680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群（</a:t>
                </a:r>
                <a:r>
                  <a:rPr lang="en-US" altLang="zh-CN" sz="4000" dirty="0"/>
                  <a:t>group</a:t>
                </a:r>
                <a:r>
                  <a:rPr lang="zh-CN" altLang="en-US" sz="4000" dirty="0"/>
                  <a:t>）</a:t>
                </a:r>
                <a:endParaRPr lang="en-US" altLang="zh-CN" sz="4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集合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和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上的二元运算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满足下列条件称为群。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封闭性（</a:t>
                </a:r>
                <a:r>
                  <a:rPr kumimoji="1" lang="en-US" altLang="zh-CN" sz="2800" dirty="0"/>
                  <a:t>Closure</a:t>
                </a:r>
                <a:r>
                  <a:rPr kumimoji="1" lang="zh-CN" altLang="en-US" sz="2800" dirty="0"/>
                  <a:t>）</a:t>
                </a:r>
                <a:endParaRPr kumimoji="1" lang="en-US" altLang="zh-CN" sz="2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若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则存在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使得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endParaRPr lang="en-US" altLang="zh-CN" sz="2400" dirty="0">
                  <a:effectLst/>
                </a:endParaRPr>
              </a:p>
              <a:p>
                <a:pPr lvl="1"/>
                <a:r>
                  <a:rPr kumimoji="1" lang="zh-CN" altLang="en-US" sz="2800" dirty="0"/>
                  <a:t>结合律（</a:t>
                </a:r>
                <a:r>
                  <a:rPr kumimoji="1" lang="en-US" altLang="zh-CN" sz="2800" dirty="0"/>
                  <a:t>Associativity</a:t>
                </a:r>
                <a:r>
                  <a:rPr kumimoji="1" lang="zh-CN" altLang="en-US" sz="2800" dirty="0"/>
                  <a:t>）</a:t>
                </a:r>
                <a:endParaRPr kumimoji="1" lang="en-US" altLang="zh-CN" sz="2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任意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有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由于结合律成立</m:t>
                    </m:r>
                    <m:r>
                      <m:rPr>
                        <m:nor/>
                      </m:rPr>
                      <a:rPr lang="en-US" altLang="zh-CN"/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可记做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1"/>
                <a:r>
                  <a:rPr kumimoji="1" lang="zh-CN" altLang="en-US" sz="2800" dirty="0"/>
                  <a:t>有单位元</a:t>
                </a:r>
                <a:r>
                  <a:rPr kumimoji="1" lang="en-US" altLang="zh-CN" sz="2800" dirty="0"/>
                  <a:t>(Identity) 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任意</m:t>
                    </m:r>
                    <m:r>
                      <m:rPr>
                        <m:nor/>
                      </m:rPr>
                      <a:rPr lang="zh-CN" altLang="zh-CN"/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lvl="1"/>
                <a:r>
                  <a:rPr lang="zh-CN" altLang="en-US" sz="2800" dirty="0">
                    <a:effectLst/>
                  </a:rPr>
                  <a:t>有逆元</a:t>
                </a:r>
                <a:r>
                  <a:rPr lang="en-US" altLang="zh-CN" sz="2800" dirty="0">
                    <a:effectLst/>
                  </a:rPr>
                  <a:t>(Inverse):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任意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存在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nor/>
                      </m:rPr>
                      <a:rPr lang="en-US" altLang="zh-CN"/>
                      <m:t>. </m:t>
                    </m:r>
                    <m:r>
                      <m:rPr>
                        <m:nor/>
                      </m:rPr>
                      <a:rPr lang="zh-CN" altLang="zh-CN"/>
                      <m:t>记为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zh-CN"/>
                      <m:t>.</m:t>
                    </m:r>
                  </m:oMath>
                </a14:m>
                <a:endParaRPr lang="zh-CN" altLang="zh-CN" dirty="0"/>
              </a:p>
              <a:p>
                <a:pPr lvl="2"/>
                <a:endParaRPr lang="en-US" altLang="zh-CN" sz="2400" dirty="0">
                  <a:effectLst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3E789-31D4-9447-98EC-CAEED3BE1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8868"/>
                <a:ext cx="10515600" cy="4968095"/>
              </a:xfrm>
              <a:blipFill>
                <a:blip r:embed="rId2"/>
                <a:stretch>
                  <a:fillRect l="-2087" t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3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064841-BFAD-3E48-8E74-018D44CA6D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6461" y="858471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zh-CN"/>
                      <m:t>例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={1,−1}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在普通乘法下是群。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封闭性：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1×1=1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×1=−1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1×(−1)=−1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结合侓： 成立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单位元： </a:t>
                </a:r>
                <a:r>
                  <a:rPr kumimoji="1" lang="en-US" altLang="zh-CN" dirty="0"/>
                  <a:t>1</a:t>
                </a:r>
              </a:p>
              <a:p>
                <a:r>
                  <a:rPr kumimoji="1" lang="zh-CN" altLang="en-US" dirty="0"/>
                  <a:t>逆元素：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的逆元是</m:t>
                    </m:r>
                    <m:r>
                      <m:rPr>
                        <m:nor/>
                      </m:rPr>
                      <a:rPr lang="en-US" altLang="zh-CN"/>
                      <m:t>1, 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zh-CN" altLang="zh-CN"/>
                      <m:t>的逆元是</m:t>
                    </m:r>
                    <m:r>
                      <m:rPr>
                        <m:nor/>
                      </m:rPr>
                      <a:rPr lang="en-US" altLang="zh-CN" i="1"/>
                      <m:t>−</m:t>
                    </m:r>
                    <m:r>
                      <m:rPr>
                        <m:nor/>
                      </m:rPr>
                      <a:rPr lang="en-US" altLang="zh-CN"/>
                      <m:t>1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064841-BFAD-3E48-8E74-018D44CA6D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461" y="858471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48298-AF1C-B64F-B8DC-1641FEC3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黑板上的排列组合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3F99AD4-7FC8-2C42-BC4E-42DB6623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808" y="1582729"/>
            <a:ext cx="4847992" cy="4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8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847735-5165-B248-A5F2-79808CECE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7390"/>
                <a:ext cx="10515600" cy="5169573"/>
              </a:xfrm>
            </p:spPr>
            <p:txBody>
              <a:bodyPr/>
              <a:lstStyle/>
              <a:p>
                <a:pPr lvl="0"/>
                <a:r>
                  <a:rPr lang="en-US" altLang="zh-CN" sz="3200" err="1"/>
                  <a:t>群元素的个数是有限的</a:t>
                </a:r>
                <a:r>
                  <a:rPr lang="en-US" altLang="zh-CN" sz="3200"/>
                  <a:t>, </a:t>
                </a:r>
                <a:r>
                  <a:rPr lang="en-US" altLang="zh-CN" sz="3200" err="1"/>
                  <a:t>是</a:t>
                </a:r>
                <a:r>
                  <a:rPr lang="en-US" altLang="zh-CN" sz="3200" err="1">
                    <a:solidFill>
                      <a:srgbClr val="FF0000"/>
                    </a:solidFill>
                  </a:rPr>
                  <a:t>有限群</a:t>
                </a:r>
                <a:r>
                  <a:rPr lang="en-US" altLang="zh-CN" sz="3200"/>
                  <a:t>;</a:t>
                </a:r>
                <a:endParaRPr lang="zh-CN" altLang="zh-CN" sz="3200"/>
              </a:p>
              <a:p>
                <a:pPr lvl="0"/>
                <a:r>
                  <a:rPr lang="en-US" altLang="zh-CN" sz="3200" err="1"/>
                  <a:t>群元素的个数是无限的</a:t>
                </a:r>
                <a:r>
                  <a:rPr lang="en-US" altLang="zh-CN" sz="3200"/>
                  <a:t>, </a:t>
                </a:r>
                <a:r>
                  <a:rPr lang="en-US" altLang="zh-CN" sz="3200" err="1"/>
                  <a:t>是</a:t>
                </a:r>
                <a:r>
                  <a:rPr lang="en-US" altLang="zh-CN" sz="3200" err="1">
                    <a:solidFill>
                      <a:srgbClr val="FF0000"/>
                    </a:solidFill>
                  </a:rPr>
                  <a:t>无限群</a:t>
                </a:r>
                <a:r>
                  <a:rPr lang="en-US" altLang="zh-CN" sz="3200"/>
                  <a:t>。</a:t>
                </a:r>
                <a:endParaRPr lang="zh-CN" altLang="zh-CN" sz="3200"/>
              </a:p>
              <a:p>
                <a:pPr lvl="0"/>
                <a:r>
                  <a:rPr lang="zh-CN" altLang="zh-CN" sz="3200"/>
                  <a:t>有限群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zh-CN" altLang="zh-CN" sz="3200"/>
                  <a:t>的元素个数叫做群的阶</a:t>
                </a:r>
                <a:r>
                  <a:rPr lang="en-US" altLang="zh-CN" sz="3200"/>
                  <a:t>,</a:t>
                </a:r>
                <a:r>
                  <a:rPr lang="zh-CN" altLang="zh-CN" sz="3200"/>
                  <a:t>记做 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zh-CN" altLang="zh-CN" sz="3200"/>
                  <a:t>。</a:t>
                </a:r>
              </a:p>
              <a:p>
                <a:pPr lvl="0"/>
                <a:r>
                  <a:rPr lang="en-US" altLang="zh-CN" sz="3200" err="1"/>
                  <a:t>设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是群</a:t>
                </a:r>
                <a:r>
                  <a:rPr lang="en-US" altLang="zh-CN" sz="3200"/>
                  <a:t>,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是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的子集,若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在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原有的运算之下也是一个群</a:t>
                </a:r>
                <a:r>
                  <a:rPr lang="en-US" altLang="zh-CN" sz="3200"/>
                  <a:t>, </a:t>
                </a:r>
                <a:r>
                  <a:rPr lang="en-US" altLang="zh-CN" sz="3200" err="1"/>
                  <a:t>则称为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的一个子群</a:t>
                </a:r>
                <a:r>
                  <a:rPr lang="en-US" altLang="zh-CN" sz="3200"/>
                  <a:t>。</a:t>
                </a:r>
                <a:endParaRPr lang="zh-CN" altLang="zh-CN" sz="3200"/>
              </a:p>
              <a:p>
                <a:pPr lvl="0"/>
                <a:r>
                  <a:rPr lang="en-US" altLang="zh-CN" sz="3200" err="1"/>
                  <a:t>若群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的任意二元素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恒满足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3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𝑏𝑎</m:t>
                    </m:r>
                  </m:oMath>
                </a14:m>
                <a:r>
                  <a:rPr lang="en-US" altLang="zh-CN" sz="3200"/>
                  <a:t> 。</a:t>
                </a:r>
                <a:r>
                  <a:rPr lang="en-US" altLang="zh-CN" sz="3200" err="1"/>
                  <a:t>则称</a:t>
                </a:r>
                <a:r>
                  <a:rPr lang="en-US" altLang="zh-CN" sz="320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3200"/>
                  <a:t> </a:t>
                </a:r>
                <a:r>
                  <a:rPr lang="en-US" altLang="zh-CN" sz="3200" err="1"/>
                  <a:t>为交换群</a:t>
                </a:r>
                <a:r>
                  <a:rPr lang="en-US" altLang="zh-CN" sz="3200"/>
                  <a:t>, </a:t>
                </a:r>
                <a:r>
                  <a:rPr lang="en-US" altLang="zh-CN" sz="3200" err="1"/>
                  <a:t>或</a:t>
                </a:r>
                <a:r>
                  <a:rPr lang="en-US" altLang="zh-CN" sz="3200"/>
                  <a:t> </a:t>
                </a:r>
                <a:r>
                  <a:rPr lang="en-US" altLang="zh-CN" sz="3200" err="1"/>
                  <a:t>Abel群</a:t>
                </a:r>
                <a:r>
                  <a:rPr lang="en-US" altLang="zh-CN" sz="3200"/>
                  <a:t>。</a:t>
                </a:r>
                <a:endParaRPr lang="zh-CN" altLang="zh-CN" sz="3200"/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847735-5165-B248-A5F2-79808CECE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7390"/>
                <a:ext cx="10515600" cy="5169573"/>
              </a:xfrm>
              <a:blipFill>
                <a:blip r:embed="rId2"/>
                <a:stretch>
                  <a:fillRect l="-1327" t="-2451" r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2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C:\Users\ssHss\Desktop 3\C-Pic-7-8\week7_pdf_5_200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13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 descr="C:\Users\ssHss\Desktop 3\C-Pic-7-8\week7_pdf_5_200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3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C:\Users\ssHss\Desktop 3\C-Pic-7-8\week7_pdf_5_200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849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C:\Users\ssHss\Desktop 3\C-Pic-7-8\week7_pdf_5_200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 descr="C:\Users\ssHss\Desktop 3\C-Pic-7-8\week7_pdf_5_2000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116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 descr="C:\Users\ssHss\Desktop 3\C-Pic-7-8\week7_pdf_5_200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8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 descr="C:\Users\ssHss\Desktop 3\C-Pic-7-8\week7_pdf_5_200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6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 descr="C:\Users\ssHss\Desktop 3\C-Pic-7-8\week7_pdf_5_2000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0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 descr="C:\Users\ssHss\Desktop 3\C-Pic-7-8\week7_pdf_5_200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7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48298-AF1C-B64F-B8DC-1641FEC3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黑板上的排列组合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AC385E-1EDF-2A47-AC75-8C474008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47" y="1564015"/>
            <a:ext cx="6838486" cy="4351338"/>
          </a:xfrm>
        </p:spPr>
        <p:txBody>
          <a:bodyPr/>
          <a:lstStyle/>
          <a:p>
            <a:r>
              <a:rPr lang="zh-CN" altLang="en-US" dirty="0"/>
              <a:t>用六种不同颜色涂一正方体， 一面一色，且每面颜色不同，会有 多少种涂法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08C704-6F02-4E44-B1ED-2C15D172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1" y="2797916"/>
            <a:ext cx="2710912" cy="292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7606648-9252-D84D-876F-12906E8E33E6}"/>
                  </a:ext>
                </a:extLst>
              </p:cNvPr>
              <p:cNvSpPr/>
              <p:nvPr/>
            </p:nvSpPr>
            <p:spPr>
              <a:xfrm>
                <a:off x="2527800" y="3167390"/>
                <a:ext cx="5277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∗5∗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7606648-9252-D84D-876F-12906E8E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00" y="3167390"/>
                <a:ext cx="5277866" cy="523220"/>
              </a:xfrm>
              <a:prstGeom prst="rect">
                <a:avLst/>
              </a:prstGeom>
              <a:blipFill>
                <a:blip r:embed="rId3"/>
                <a:stretch>
                  <a:fillRect t="-128571" b="-19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8A14B250-36BE-6F44-8BA5-9750EC33A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477" y="1317378"/>
            <a:ext cx="4847992" cy="49101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73E780-99C2-644F-91AE-BC7E655C9B4D}"/>
              </a:ext>
            </a:extLst>
          </p:cNvPr>
          <p:cNvSpPr/>
          <p:nvPr/>
        </p:nvSpPr>
        <p:spPr>
          <a:xfrm>
            <a:off x="718790" y="5293985"/>
            <a:ext cx="5589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用六种不同颜色涂一正方体，一面一色, </a:t>
            </a:r>
            <a:r>
              <a:rPr lang="zh-CN" altLang="en-US" sz="2400" dirty="0">
                <a:solidFill>
                  <a:srgbClr val="FF0000"/>
                </a:solidFill>
              </a:rPr>
              <a:t>不同面可以同色</a:t>
            </a:r>
            <a:r>
              <a:rPr lang="zh-CN" altLang="en-US" sz="2400" dirty="0"/>
              <a:t>, 会有多少种涂法?</a:t>
            </a:r>
          </a:p>
        </p:txBody>
      </p:sp>
    </p:spTree>
    <p:extLst>
      <p:ext uri="{BB962C8B-B14F-4D97-AF65-F5344CB8AC3E}">
        <p14:creationId xmlns:p14="http://schemas.microsoft.com/office/powerpoint/2010/main" val="34074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 descr="C:\Users\ssHss\Desktop 3\C-Pic-7-8\week7_pdf_5_200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 descr="C:\Users\ssHss\Desktop 3\C-Pic-7-8\week7_pdf_5_200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15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 descr="C:\Users\ssHss\Desktop 3\C-Pic-7-8\week7_pdf_5_2000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1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 descr="C:\Users\ssHss\Desktop 3\C-Pic-7-8\week7_pdf_5_2000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0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 descr="C:\Users\ssHss\Desktop 3\C-Pic-7-8\week7_pdf_5_200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977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89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 descr="C:\Users\ssHss\Desktop 3\C-Pic-7-8\week7_pdf_5_200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1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 descr="C:\Users\ssHss\Desktop 3\C-Pic-7-8\week7_pdf_5_200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7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 descr="C:\Users\ssHss\Desktop 3\C-Pic-7-8\week7_pdf_5_200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856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 descr="C:\Users\ssHss\Desktop 3\C-Pic-7-8\week7_pdf_5_200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15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 descr="C:\Users\ssHss\Desktop 3\C-Pic-7-8\week7_pdf_5_200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5D129-84D0-ED47-BBED-566B591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计数法则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17EE5-0F47-6D48-8803-29376FA2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- </a:t>
            </a:r>
            <a:r>
              <a:rPr kumimoji="1" lang="zh-CN" altLang="en-US"/>
              <a:t>组合计数中遇到的困难</a:t>
            </a:r>
            <a:endParaRPr kumimoji="1" lang="en-US" altLang="zh-CN" dirty="0"/>
          </a:p>
          <a:p>
            <a:pPr lvl="1"/>
            <a:r>
              <a:rPr kumimoji="1" lang="zh-CN" altLang="en-US"/>
              <a:t>找出问题通解的表达式困难</a:t>
            </a:r>
            <a:endParaRPr kumimoji="1" lang="en-US" altLang="zh-CN" dirty="0"/>
          </a:p>
          <a:p>
            <a:pPr lvl="2"/>
            <a:r>
              <a:rPr kumimoji="1" lang="zh-CN" altLang="en-US"/>
              <a:t>引入母函数</a:t>
            </a:r>
          </a:p>
          <a:p>
            <a:pPr lvl="1"/>
            <a:r>
              <a:rPr kumimoji="1" lang="zh-CN" altLang="en-US"/>
              <a:t>区分讨论的问题类型困难</a:t>
            </a:r>
            <a:r>
              <a:rPr kumimoji="1" lang="en-US" altLang="zh-CN" dirty="0"/>
              <a:t>, </a:t>
            </a:r>
            <a:r>
              <a:rPr kumimoji="1" lang="zh-CN" altLang="en-US"/>
              <a:t>区分同类性</a:t>
            </a:r>
            <a:r>
              <a:rPr kumimoji="1" lang="en-US" altLang="zh-CN" dirty="0"/>
              <a:t>, </a:t>
            </a:r>
            <a:r>
              <a:rPr kumimoji="1" lang="zh-CN" altLang="en-US"/>
              <a:t>避免重复和遗漏</a:t>
            </a:r>
            <a:endParaRPr kumimoji="1" lang="en-US" altLang="zh-CN" dirty="0"/>
          </a:p>
          <a:p>
            <a:pPr lvl="2"/>
            <a:r>
              <a:rPr kumimoji="1" lang="zh-CN" altLang="en-US"/>
              <a:t>容斥原理避免重复计数</a:t>
            </a:r>
            <a:endParaRPr kumimoji="1" lang="en-US" altLang="zh-CN" dirty="0"/>
          </a:p>
          <a:p>
            <a:pPr lvl="2"/>
            <a:r>
              <a:rPr kumimoji="1" lang="zh-CN" altLang="en-US"/>
              <a:t>如何区分同类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75AC6-6427-DD49-932B-51A3EAA4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07" y="3562899"/>
            <a:ext cx="2710912" cy="29299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1E733B-A0BB-9342-B1D3-16E913EC0A67}"/>
              </a:ext>
            </a:extLst>
          </p:cNvPr>
          <p:cNvSpPr/>
          <p:nvPr/>
        </p:nvSpPr>
        <p:spPr>
          <a:xfrm>
            <a:off x="4823658" y="4547439"/>
            <a:ext cx="27510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/>
              <a:t>可以转的世界? ?</a:t>
            </a:r>
          </a:p>
        </p:txBody>
      </p:sp>
    </p:spTree>
    <p:extLst>
      <p:ext uri="{BB962C8B-B14F-4D97-AF65-F5344CB8AC3E}">
        <p14:creationId xmlns:p14="http://schemas.microsoft.com/office/powerpoint/2010/main" val="122728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 descr="C:\Users\ssHss\Desktop 3\C-Pic-7-8\week7_pdf_5_200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6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 descr="C:\Users\ssHss\Desktop 3\C-Pic-7-8\week7_pdf_5_2000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7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 descr="C:\Users\ssHss\Desktop 3\C-Pic-7-8\week7_pdf_5_2000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73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 descr="C:\Users\ssHss\Desktop 3\C-Pic-7-8\week7_pdf_5_2000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55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 descr="C:\Users\ssHss\Desktop 3\C-Pic-7-8\week7_pdf_5_200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7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 descr="C:\Users\ssHss\Desktop 3\C-Pic-7-8\week7_pdf_5_2000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414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 descr="C:\Users\ssHss\Desktop 3\C-Pic-7-8\week7_pdf_5_2000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82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 descr="C:\Users\ssHss\Desktop 3\C-Pic-7-8\week7_pdf_5_2000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70D5701-8031-FB1A-2D64-779F44C114BC}"/>
              </a:ext>
            </a:extLst>
          </p:cNvPr>
          <p:cNvGrpSpPr/>
          <p:nvPr/>
        </p:nvGrpSpPr>
        <p:grpSpPr>
          <a:xfrm>
            <a:off x="4923475" y="4269980"/>
            <a:ext cx="2252160" cy="913680"/>
            <a:chOff x="4923475" y="4269980"/>
            <a:chExt cx="2252160" cy="91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15633D-1DE0-BE85-5187-46599735AD0F}"/>
                    </a:ext>
                  </a:extLst>
                </p14:cNvPr>
                <p14:cNvContentPartPr/>
                <p14:nvPr/>
              </p14:nvContentPartPr>
              <p14:xfrm>
                <a:off x="4923475" y="4691900"/>
                <a:ext cx="360" cy="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15633D-1DE0-BE85-5187-46599735AD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4475" y="46832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266508A-1D0B-0463-6265-043516D0EAE6}"/>
                    </a:ext>
                  </a:extLst>
                </p14:cNvPr>
                <p14:cNvContentPartPr/>
                <p14:nvPr/>
              </p14:nvContentPartPr>
              <p14:xfrm>
                <a:off x="4923475" y="4662020"/>
                <a:ext cx="59760" cy="303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266508A-1D0B-0463-6265-043516D0EA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4475" y="4653380"/>
                  <a:ext cx="77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1686414-9948-7213-A864-80EBB86B64E1}"/>
                    </a:ext>
                  </a:extLst>
                </p14:cNvPr>
                <p14:cNvContentPartPr/>
                <p14:nvPr/>
              </p14:nvContentPartPr>
              <p14:xfrm>
                <a:off x="4953355" y="4611620"/>
                <a:ext cx="48960" cy="128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1686414-9948-7213-A864-80EBB86B64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4355" y="4602980"/>
                  <a:ext cx="6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EA87EC2-1368-A001-A5C5-256BDAFAF10E}"/>
                    </a:ext>
                  </a:extLst>
                </p14:cNvPr>
                <p14:cNvContentPartPr/>
                <p14:nvPr/>
              </p14:nvContentPartPr>
              <p14:xfrm>
                <a:off x="5184475" y="4689020"/>
                <a:ext cx="201960" cy="53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EA87EC2-1368-A001-A5C5-256BDAFAF1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75475" y="4680380"/>
                  <a:ext cx="219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7819580-EA69-75C8-0BDF-9C8EC1DE9942}"/>
                    </a:ext>
                  </a:extLst>
                </p14:cNvPr>
                <p14:cNvContentPartPr/>
                <p14:nvPr/>
              </p14:nvContentPartPr>
              <p14:xfrm>
                <a:off x="5275195" y="4758140"/>
                <a:ext cx="229680" cy="24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7819580-EA69-75C8-0BDF-9C8EC1DE99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66195" y="4749500"/>
                  <a:ext cx="247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7617EA-4FF9-B6E6-4C26-A2F46B7B0471}"/>
                    </a:ext>
                  </a:extLst>
                </p14:cNvPr>
                <p14:cNvContentPartPr/>
                <p14:nvPr/>
              </p14:nvContentPartPr>
              <p14:xfrm>
                <a:off x="5626915" y="4631780"/>
                <a:ext cx="169560" cy="365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7617EA-4FF9-B6E6-4C26-A2F46B7B04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7915" y="4622780"/>
                  <a:ext cx="1872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93F8828-6C6B-9FA7-4F75-1C9654CAFFAA}"/>
                    </a:ext>
                  </a:extLst>
                </p14:cNvPr>
                <p14:cNvContentPartPr/>
                <p14:nvPr/>
              </p14:nvContentPartPr>
              <p14:xfrm>
                <a:off x="5707195" y="4540700"/>
                <a:ext cx="135360" cy="167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93F8828-6C6B-9FA7-4F75-1C9654CAFF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98195" y="4532060"/>
                  <a:ext cx="153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412E3F2-E943-3639-6B39-0CC05296AFC6}"/>
                    </a:ext>
                  </a:extLst>
                </p14:cNvPr>
                <p14:cNvContentPartPr/>
                <p14:nvPr/>
              </p14:nvContentPartPr>
              <p14:xfrm>
                <a:off x="6129115" y="4561580"/>
                <a:ext cx="61920" cy="332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412E3F2-E943-3639-6B39-0CC05296A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0475" y="4552580"/>
                  <a:ext cx="79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27B1F07-C179-DB90-5796-9E60AC11FD17}"/>
                    </a:ext>
                  </a:extLst>
                </p14:cNvPr>
                <p14:cNvContentPartPr/>
                <p14:nvPr/>
              </p14:nvContentPartPr>
              <p14:xfrm>
                <a:off x="6140275" y="4522700"/>
                <a:ext cx="161640" cy="209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27B1F07-C179-DB90-5796-9E60AC11F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31275" y="4513700"/>
                  <a:ext cx="179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842CA73-1F09-DF7F-D4C2-56AD9222E5B8}"/>
                    </a:ext>
                  </a:extLst>
                </p14:cNvPr>
                <p14:cNvContentPartPr/>
                <p14:nvPr/>
              </p14:nvContentPartPr>
              <p14:xfrm>
                <a:off x="6405595" y="4812500"/>
                <a:ext cx="139680" cy="243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842CA73-1F09-DF7F-D4C2-56AD9222E5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6595" y="4803860"/>
                  <a:ext cx="157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1E08DDD-56F0-98C4-A841-6144FCC1C501}"/>
                    </a:ext>
                  </a:extLst>
                </p14:cNvPr>
                <p14:cNvContentPartPr/>
                <p14:nvPr/>
              </p14:nvContentPartPr>
              <p14:xfrm>
                <a:off x="6490915" y="4742300"/>
                <a:ext cx="2160" cy="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1E08DDD-56F0-98C4-A841-6144FCC1C5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1915" y="4733660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2C028B0-82B6-8F76-575B-940463C02FBA}"/>
                    </a:ext>
                  </a:extLst>
                </p14:cNvPr>
                <p14:cNvContentPartPr/>
                <p14:nvPr/>
              </p14:nvContentPartPr>
              <p14:xfrm>
                <a:off x="6380395" y="4537100"/>
                <a:ext cx="116640" cy="34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2C028B0-82B6-8F76-575B-940463C02F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71395" y="4528460"/>
                  <a:ext cx="134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0088866-9D8D-BBD7-58EE-B083E3CAB1F8}"/>
                    </a:ext>
                  </a:extLst>
                </p14:cNvPr>
                <p14:cNvContentPartPr/>
                <p14:nvPr/>
              </p14:nvContentPartPr>
              <p14:xfrm>
                <a:off x="6591715" y="4430900"/>
                <a:ext cx="10800" cy="1202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0088866-9D8D-BBD7-58EE-B083E3CAB1F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82715" y="4422260"/>
                  <a:ext cx="2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8174C3B-2E65-2837-51DE-6FF626267A64}"/>
                    </a:ext>
                  </a:extLst>
                </p14:cNvPr>
                <p14:cNvContentPartPr/>
                <p14:nvPr/>
              </p14:nvContentPartPr>
              <p14:xfrm>
                <a:off x="6802315" y="4450700"/>
                <a:ext cx="154800" cy="522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8174C3B-2E65-2837-51DE-6FF626267A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93675" y="4442060"/>
                  <a:ext cx="1724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A44C851-1EC9-BBBC-0F14-A34FF8254F45}"/>
                    </a:ext>
                  </a:extLst>
                </p14:cNvPr>
                <p14:cNvContentPartPr/>
                <p14:nvPr/>
              </p14:nvContentPartPr>
              <p14:xfrm>
                <a:off x="6832555" y="4473020"/>
                <a:ext cx="175320" cy="118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A44C851-1EC9-BBBC-0F14-A34FF8254F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23915" y="4464020"/>
                  <a:ext cx="19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823806C-4779-7E1C-A32D-A3C2DE44A53D}"/>
                    </a:ext>
                  </a:extLst>
                </p14:cNvPr>
                <p14:cNvContentPartPr/>
                <p14:nvPr/>
              </p14:nvContentPartPr>
              <p14:xfrm>
                <a:off x="7073755" y="4722500"/>
                <a:ext cx="101880" cy="373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823806C-4779-7E1C-A32D-A3C2DE44A5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65115" y="4713500"/>
                  <a:ext cx="119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49D519C-8C39-3842-F084-79E25339411E}"/>
                    </a:ext>
                  </a:extLst>
                </p14:cNvPr>
                <p14:cNvContentPartPr/>
                <p14:nvPr/>
              </p14:nvContentPartPr>
              <p14:xfrm>
                <a:off x="7083835" y="4595780"/>
                <a:ext cx="10440" cy="6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49D519C-8C39-3842-F084-79E2533941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74835" y="4586780"/>
                  <a:ext cx="28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D2BBFAC-C209-17ED-FF87-41B1C34F9312}"/>
                    </a:ext>
                  </a:extLst>
                </p14:cNvPr>
                <p14:cNvContentPartPr/>
                <p14:nvPr/>
              </p14:nvContentPartPr>
              <p14:xfrm>
                <a:off x="5575435" y="4521620"/>
                <a:ext cx="564120" cy="662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D2BBFAC-C209-17ED-FF87-41B1C34F93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66435" y="4512620"/>
                  <a:ext cx="58176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49229FB-8BDA-92FD-AA8C-31F10417179B}"/>
                    </a:ext>
                  </a:extLst>
                </p14:cNvPr>
                <p14:cNvContentPartPr/>
                <p14:nvPr/>
              </p14:nvContentPartPr>
              <p14:xfrm>
                <a:off x="6641395" y="4269980"/>
                <a:ext cx="212400" cy="790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49229FB-8BDA-92FD-AA8C-31F10417179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32395" y="4260980"/>
                  <a:ext cx="230040" cy="80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FFE61A-636B-7FB1-7D0F-C5BD9D184934}"/>
              </a:ext>
            </a:extLst>
          </p:cNvPr>
          <p:cNvGrpSpPr/>
          <p:nvPr/>
        </p:nvGrpSpPr>
        <p:grpSpPr>
          <a:xfrm>
            <a:off x="7494235" y="4179620"/>
            <a:ext cx="2134080" cy="922320"/>
            <a:chOff x="7494235" y="4179620"/>
            <a:chExt cx="2134080" cy="9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D6B76D7-9856-6097-9C37-A4D80199CC9F}"/>
                    </a:ext>
                  </a:extLst>
                </p14:cNvPr>
                <p14:cNvContentPartPr/>
                <p14:nvPr/>
              </p14:nvContentPartPr>
              <p14:xfrm>
                <a:off x="7494235" y="4340540"/>
                <a:ext cx="352440" cy="590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D6B76D7-9856-6097-9C37-A4D80199CC9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85595" y="4331900"/>
                  <a:ext cx="3700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3F5037-B177-0FD6-8289-36B9BAD27C86}"/>
                    </a:ext>
                  </a:extLst>
                </p14:cNvPr>
                <p14:cNvContentPartPr/>
                <p14:nvPr/>
              </p14:nvContentPartPr>
              <p14:xfrm>
                <a:off x="7525915" y="4575620"/>
                <a:ext cx="411840" cy="77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3F5037-B177-0FD6-8289-36B9BAD27C8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16915" y="4566620"/>
                  <a:ext cx="429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7B54D3B-2AD1-6A5F-016E-E09368385D2A}"/>
                    </a:ext>
                  </a:extLst>
                </p14:cNvPr>
                <p14:cNvContentPartPr/>
                <p14:nvPr/>
              </p14:nvContentPartPr>
              <p14:xfrm>
                <a:off x="8072035" y="4179620"/>
                <a:ext cx="448200" cy="601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7B54D3B-2AD1-6A5F-016E-E09368385D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3035" y="4170980"/>
                  <a:ext cx="4658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E212F9A-8C84-F844-4BF9-90F5F4012473}"/>
                    </a:ext>
                  </a:extLst>
                </p14:cNvPr>
                <p14:cNvContentPartPr/>
                <p14:nvPr/>
              </p14:nvContentPartPr>
              <p14:xfrm>
                <a:off x="8068435" y="4461140"/>
                <a:ext cx="525240" cy="62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E212F9A-8C84-F844-4BF9-90F5F40124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59435" y="4452500"/>
                  <a:ext cx="542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F471596-DFD2-3467-A27A-7BC8F61595DE}"/>
                    </a:ext>
                  </a:extLst>
                </p14:cNvPr>
                <p14:cNvContentPartPr/>
                <p14:nvPr/>
              </p14:nvContentPartPr>
              <p14:xfrm>
                <a:off x="8691235" y="4601900"/>
                <a:ext cx="65520" cy="267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F471596-DFD2-3467-A27A-7BC8F61595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82595" y="4592900"/>
                  <a:ext cx="83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89FDEEB-FB40-360A-6EC7-E47A603B9EE6}"/>
                    </a:ext>
                  </a:extLst>
                </p14:cNvPr>
                <p14:cNvContentPartPr/>
                <p14:nvPr/>
              </p14:nvContentPartPr>
              <p14:xfrm>
                <a:off x="8811115" y="4611620"/>
                <a:ext cx="212400" cy="12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89FDEEB-FB40-360A-6EC7-E47A603B9E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02115" y="4602980"/>
                  <a:ext cx="230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BC6D051-DA2F-703F-A89A-72152A3FE77B}"/>
                    </a:ext>
                  </a:extLst>
                </p14:cNvPr>
                <p14:cNvContentPartPr/>
                <p14:nvPr/>
              </p14:nvContentPartPr>
              <p14:xfrm>
                <a:off x="9173635" y="4240100"/>
                <a:ext cx="82080" cy="624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BC6D051-DA2F-703F-A89A-72152A3FE7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64635" y="4231100"/>
                  <a:ext cx="997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717CFE7-ECEB-B53B-CE82-FD95F8C9E065}"/>
                    </a:ext>
                  </a:extLst>
                </p14:cNvPr>
                <p14:cNvContentPartPr/>
                <p14:nvPr/>
              </p14:nvContentPartPr>
              <p14:xfrm>
                <a:off x="9053035" y="4220300"/>
                <a:ext cx="283320" cy="335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717CFE7-ECEB-B53B-CE82-FD95F8C9E0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44035" y="4211300"/>
                  <a:ext cx="300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759169F-4022-ADB4-CA79-E4AA7A78B2A5}"/>
                    </a:ext>
                  </a:extLst>
                </p14:cNvPr>
                <p14:cNvContentPartPr/>
                <p14:nvPr/>
              </p14:nvContentPartPr>
              <p14:xfrm>
                <a:off x="9355795" y="4662020"/>
                <a:ext cx="272520" cy="439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759169F-4022-ADB4-CA79-E4AA7A78B2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46795" y="4653380"/>
                  <a:ext cx="290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1867ACB-E384-BBF3-9A93-564A19BECA36}"/>
                    </a:ext>
                  </a:extLst>
                </p14:cNvPr>
                <p14:cNvContentPartPr/>
                <p14:nvPr/>
              </p14:nvContentPartPr>
              <p14:xfrm>
                <a:off x="9434995" y="4559780"/>
                <a:ext cx="360" cy="2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1867ACB-E384-BBF3-9A93-564A19BECA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26355" y="4550780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834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 descr="C:\Users\ssHss\Desktop 3\C-Pic-7-8\week7_pdf_5_200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19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 descr="C:\Users\ssHss\Desktop 3\C-Pic-7-8\week7_pdf_5_2000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9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A31B6-FC14-0C4F-ACA3-8B8FC64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着色问题的等价类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0EDBF0-8B2F-6F48-A502-67E57A49B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366" y="4307883"/>
            <a:ext cx="2178911" cy="17431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53E8DD-BAB8-6643-A69C-B878965E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97" y="1243309"/>
            <a:ext cx="3462903" cy="4617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DBBFCA-2B0B-6F4B-BF93-E43D5023D4AB}"/>
                  </a:ext>
                </a:extLst>
              </p:cNvPr>
              <p:cNvSpPr/>
              <p:nvPr/>
            </p:nvSpPr>
            <p:spPr>
              <a:xfrm>
                <a:off x="838199" y="1830997"/>
                <a:ext cx="7052697" cy="2442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dirty="0" err="1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红蓝两种颜色给正方形的四个顶点着色</a:t>
                </a: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endParaRPr lang="en-US" altLang="zh-CN" sz="2800" dirty="0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altLang="zh-CN" sz="2800" dirty="0" err="1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存在多少种不同的方案</a:t>
                </a: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b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b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dirty="0" err="1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若允许正方形转动</a:t>
                </a: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800" dirty="0" err="1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有多少种方案</a:t>
                </a:r>
                <a:r>
                  <a:rPr lang="en-US" altLang="zh-CN" sz="28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endParaRPr lang="en-US" altLang="zh-CN" sz="2400" dirty="0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altLang="zh-CN" sz="24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-</a:t>
                </a:r>
                <a:r>
                  <a:rPr lang="en-US" altLang="zh-CN" sz="2400" dirty="0" err="1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转动的表示</a:t>
                </a:r>
                <a:r>
                  <a:rPr lang="en-US" altLang="zh-CN" sz="2400" dirty="0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?</a:t>
                </a:r>
                <a:endParaRPr lang="zh-CN" altLang="zh-CN" sz="2400" dirty="0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DBBFCA-2B0B-6F4B-BF93-E43D5023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30997"/>
                <a:ext cx="7052697" cy="2442015"/>
              </a:xfrm>
              <a:prstGeom prst="rect">
                <a:avLst/>
              </a:prstGeom>
              <a:blipFill>
                <a:blip r:embed="rId4"/>
                <a:stretch>
                  <a:fillRect l="-1616" t="-12435" b="-4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F5338C-8259-EF4E-8D0C-67C3E5557384}"/>
                  </a:ext>
                </a:extLst>
              </p:cNvPr>
              <p:cNvSpPr/>
              <p:nvPr/>
            </p:nvSpPr>
            <p:spPr>
              <a:xfrm>
                <a:off x="5200974" y="4455112"/>
                <a:ext cx="240869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:r>
                  <a:rPr lang="en-US" altLang="zh-CN"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zh-CN" altLang="zh-CN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(1234)→(4123)</m:t>
                      </m:r>
                    </m:oMath>
                  </m:oMathPara>
                </a14:m>
                <a:endParaRPr lang="zh-CN" altLang="zh-CN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F5338C-8259-EF4E-8D0C-67C3E5557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74" y="4455112"/>
                <a:ext cx="2408694" cy="707886"/>
              </a:xfrm>
              <a:prstGeom prst="rect">
                <a:avLst/>
              </a:prstGeom>
              <a:blipFill>
                <a:blip r:embed="rId5"/>
                <a:stretch>
                  <a:fillRect l="-2094" t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F398E3D-DEDA-284A-A7FE-E1833553893F}"/>
              </a:ext>
            </a:extLst>
          </p:cNvPr>
          <p:cNvSpPr/>
          <p:nvPr/>
        </p:nvSpPr>
        <p:spPr>
          <a:xfrm>
            <a:off x="5603991" y="5646566"/>
            <a:ext cx="2005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如何表示?</a:t>
            </a:r>
          </a:p>
        </p:txBody>
      </p:sp>
    </p:spTree>
    <p:extLst>
      <p:ext uri="{BB962C8B-B14F-4D97-AF65-F5344CB8AC3E}">
        <p14:creationId xmlns:p14="http://schemas.microsoft.com/office/powerpoint/2010/main" val="20261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 descr="C:\Users\ssHss\Desktop 3\C-Pic-7-8\week7_pdf_5_200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49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 descr="C:\Users\ssHss\Desktop 3\C-Pic-7-8\week7_pdf_5_200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744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 descr="C:\Users\ssHss\Desktop 3\C-Pic-7-8\week7_pdf_5_2000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08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 descr="C:\Users\ssHss\Desktop 3\C-Pic-7-8\week7_pdf_5_2000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125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 descr="C:\Users\ssHss\Desktop 3\C-Pic-7-8\week8_pdf_5_28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33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 descr="C:\Users\ssHss\Desktop 3\C-Pic-7-8\week8_pdf_5_280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519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6" name="Picture 2" descr="C:\Users\ssHss\Desktop 3\C-Pic-7-8\week8_pdf_5_280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93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0" name="Picture 2" descr="C:\Users\ssHss\Desktop 3\C-Pic-7-8\week8_pdf_5_280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98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 descr="C:\Users\ssHss\Desktop 3\C-Pic-7-8\week7_pdf_5_200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48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 descr="C:\Users\ssHss\Desktop 3\C-Pic-7-8\week8_pdf_5_280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3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4042E-760C-A040-8933-1C8615B3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可以转的世界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A8931-AE2B-4648-80F9-9EAFEFA6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dirty="0"/>
          </a:p>
          <a:p>
            <a:pPr lvl="1"/>
            <a:r>
              <a:rPr kumimoji="1" lang="zh-CN" altLang="en-US" dirty="0"/>
              <a:t>若允许正方形转动</a:t>
            </a:r>
            <a:r>
              <a:rPr kumimoji="1" lang="en-US" altLang="zh-CN" dirty="0"/>
              <a:t>,</a:t>
            </a:r>
            <a:r>
              <a:rPr kumimoji="1" lang="zh-CN" altLang="en-US" dirty="0"/>
              <a:t>有多少种方案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分类：按红色点分类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0</a:t>
            </a:r>
            <a:r>
              <a:rPr kumimoji="1" lang="zh-CN" altLang="en-US" dirty="0"/>
              <a:t>个红点</a:t>
            </a:r>
            <a:r>
              <a:rPr kumimoji="1" lang="en-US" altLang="zh-CN" dirty="0"/>
              <a:t>	1</a:t>
            </a:r>
            <a:r>
              <a:rPr kumimoji="1" lang="zh-CN" altLang="en-US" dirty="0"/>
              <a:t>种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个红点</a:t>
            </a:r>
            <a:r>
              <a:rPr kumimoji="1" lang="en-US" altLang="zh-CN" dirty="0"/>
              <a:t>	1</a:t>
            </a:r>
            <a:r>
              <a:rPr kumimoji="1" lang="zh-CN" altLang="en-US" dirty="0"/>
              <a:t>种</a:t>
            </a:r>
          </a:p>
          <a:p>
            <a:pPr lvl="2"/>
            <a:r>
              <a:rPr kumimoji="1" lang="en-US" altLang="zh-CN" dirty="0"/>
              <a:t>2</a:t>
            </a:r>
            <a:r>
              <a:rPr kumimoji="1" lang="zh-CN" altLang="en-US" dirty="0"/>
              <a:t>个红点</a:t>
            </a:r>
            <a:r>
              <a:rPr kumimoji="1" lang="en-US" altLang="zh-CN" dirty="0"/>
              <a:t>	2</a:t>
            </a:r>
            <a:r>
              <a:rPr kumimoji="1" lang="zh-CN" altLang="en-US" dirty="0"/>
              <a:t>种</a:t>
            </a:r>
          </a:p>
          <a:p>
            <a:pPr lvl="2"/>
            <a:r>
              <a:rPr kumimoji="1" lang="en-US" altLang="zh-CN" dirty="0"/>
              <a:t>3</a:t>
            </a:r>
            <a:r>
              <a:rPr kumimoji="1" lang="zh-CN" altLang="en-US" dirty="0"/>
              <a:t>个红点</a:t>
            </a:r>
            <a:r>
              <a:rPr kumimoji="1" lang="en-US" altLang="zh-CN" dirty="0"/>
              <a:t>	1</a:t>
            </a:r>
            <a:r>
              <a:rPr kumimoji="1" lang="zh-CN" altLang="en-US" dirty="0"/>
              <a:t>种</a:t>
            </a:r>
          </a:p>
          <a:p>
            <a:pPr lvl="2"/>
            <a:r>
              <a:rPr kumimoji="1" lang="en-US" altLang="zh-CN" dirty="0"/>
              <a:t>4</a:t>
            </a:r>
            <a:r>
              <a:rPr kumimoji="1" lang="zh-CN" altLang="en-US" dirty="0"/>
              <a:t>个红点</a:t>
            </a:r>
            <a:r>
              <a:rPr kumimoji="1" lang="en-US" altLang="zh-CN" dirty="0"/>
              <a:t>	1</a:t>
            </a:r>
            <a:r>
              <a:rPr kumimoji="1" lang="zh-CN" altLang="en-US" dirty="0"/>
              <a:t>种</a:t>
            </a:r>
          </a:p>
          <a:p>
            <a:pPr lvl="2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FCD1FB-9E9D-43C1-BFEE-876DCBCA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896" y="3763140"/>
            <a:ext cx="2705334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 descr="C:\Users\ssHss\Desktop 3\C-Pic-7-8\week8_pdf_5_28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39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2" name="Picture 2" descr="C:\Users\ssHss\Desktop 3\C-Pic-7-8\week8_pdf_5_280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373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 descr="C:\Users\ssHss\Desktop 3\C-Pic-7-8\week8_pdf_5_280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34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 descr="C:\Users\ssHss\Desktop 3\C-Pic-7-8\week8_pdf_5_280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2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4" name="Picture 2" descr="C:\Users\ssHss\Desktop 3\C-Pic-7-8\week8_pdf_5_280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86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0898" name="Picture 2" descr="C:\Users\ssHss\Desktop 3\C-Pic-7-8\week8_pdf_5_280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36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2" name="Picture 2" descr="C:\Users\ssHss\Desktop 3\C-Pic-7-8\week8_pdf_5_280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29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6" name="Picture 2" descr="C:\Users\ssHss\Desktop 3\C-Pic-7-8\week8_pdf_5_280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98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 descr="C:\Users\ssHss\Desktop 3\C-Pic-7-8\week8_pdf_5_280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08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4" name="Picture 2" descr="C:\Users\ssHss\Desktop 3\C-Pic-7-8\week8_pdf_5_280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B0DAF-947B-2640-BCA1-C9C581EC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着色图像和方案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669B6-3894-E444-A835-C874098A5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6005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图象</a:t>
            </a:r>
            <a:r>
              <a:rPr kumimoji="1" lang="en-US" altLang="zh-CN" dirty="0"/>
              <a:t>:</a:t>
            </a:r>
            <a:r>
              <a:rPr kumimoji="1" lang="zh-CN" altLang="en-US" dirty="0"/>
              <a:t>固定不动</a:t>
            </a:r>
            <a:r>
              <a:rPr kumimoji="1" lang="en-US" altLang="zh-CN" dirty="0"/>
              <a:t>,</a:t>
            </a:r>
            <a:r>
              <a:rPr kumimoji="1" lang="zh-CN" altLang="en-US" dirty="0"/>
              <a:t>物理位置上具有不同染色的即为不同的图象</a:t>
            </a:r>
            <a:endParaRPr kumimoji="1" lang="en-US" altLang="zh-CN" dirty="0"/>
          </a:p>
          <a:p>
            <a:pPr lvl="1"/>
            <a:r>
              <a:rPr kumimoji="1" lang="zh-CN" altLang="en-US" sz="2800" dirty="0"/>
              <a:t>方案</a:t>
            </a:r>
            <a:r>
              <a:rPr kumimoji="1" lang="en-US" altLang="zh-CN" sz="2800" dirty="0"/>
              <a:t>:</a:t>
            </a:r>
            <a:r>
              <a:rPr kumimoji="1" lang="zh-CN" altLang="en-US" sz="2800" dirty="0"/>
              <a:t>经过外力变换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可以完全重合的不同图象为同一个方案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内部结构不变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置换</a:t>
            </a:r>
            <a:r>
              <a:rPr kumimoji="1" lang="en-US" altLang="zh-CN" sz="2800" dirty="0"/>
              <a:t>:</a:t>
            </a:r>
            <a:r>
              <a:rPr kumimoji="1" lang="zh-CN" altLang="en-US" sz="2800" dirty="0"/>
              <a:t>外力产生的变换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如转动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翻转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图像在变换中构成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置换群</a:t>
            </a:r>
            <a:r>
              <a:rPr kumimoji="1" lang="en-US" altLang="zh-CN" sz="2800" dirty="0"/>
              <a:t>)	</a:t>
            </a:r>
          </a:p>
          <a:p>
            <a:pPr lvl="1"/>
            <a:r>
              <a:rPr kumimoji="1" lang="zh-CN" altLang="en-US" sz="2800" dirty="0"/>
              <a:t>图象在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置换群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中的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等价类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B17F2D-5B0A-1A4A-AEE8-8ADFB1D9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05" y="1246148"/>
            <a:ext cx="3541267" cy="50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8" name="Picture 2" descr="C:\Users\ssHss\Desktop 3\C-Pic-7-8\week8_pdf_5_280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243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 descr="C:\Users\ssHss\Desktop 3\C-Pic-7-8\week8_pdf_5_2800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7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6" name="Picture 2" descr="C:\Users\ssHss\Desktop 3\C-Pic-7-8\week8_pdf_5_280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712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Picture 2" descr="C:\Users\ssHss\Desktop 3\C-Pic-7-8\week8_pdf_5_280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259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 descr="C:\Users\ssHss\Desktop 3\C-Pic-7-8\week8_pdf_5_2800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1138" name="Picture 2" descr="C:\Users\ssHss\Desktop 3\C-Pic-7-8\week8_pdf_5_280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56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2" name="Picture 2" descr="C:\Users\ssHss\Desktop 3\C-Pic-7-8\week8_pdf_5_280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3186" name="Picture 2" descr="C:\Users\ssHss\Desktop 3\C-Pic-7-8\week8_pdf_5_280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308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8" name="Picture 2" descr="C:\Users\ssHss\Desktop 3\C-Pic-7-8\week8_pdf_5_280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46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2" name="Picture 2" descr="C:\Users\ssHss\Desktop 3\C-Pic-7-8\week8_pdf_5_2800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1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 descr="C:\Users\ssHss\Desktop 3\C-Pic-7-8\week7_pdf_5_200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905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546" name="Picture 2" descr="C:\Users\ssHss\Desktop 3\C-Pic-7-8\week8_pdf_5_2800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2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4F87C-69D2-6D4B-B5AF-8E031F0C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着色问题的等价类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5B025-1383-5A41-82C7-7D91A0B8E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73" y="1690688"/>
                <a:ext cx="1153965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正方形顶点二着色只考虑旋转的等价类个数: 6</a:t>
                </a:r>
              </a:p>
              <a:p>
                <a:endParaRPr lang="zh-CN" altLang="zh-CN" dirty="0"/>
              </a:p>
              <a:p>
                <a:pPr lvl="0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:</a:t>
                </a:r>
                <a:r>
                  <a:rPr lang="en-US" altLang="zh-CN" dirty="0" err="1"/>
                  <a:t>置换个数</a:t>
                </a:r>
                <a:endParaRPr lang="en-US" altLang="zh-CN" dirty="0"/>
              </a:p>
              <a:p>
                <a:pPr lvl="0"/>
                <a:r>
                  <a:rPr lang="en-US" altLang="zh-CN" dirty="0" err="1"/>
                  <a:t>只考虑旋转</a:t>
                </a:r>
                <a:r>
                  <a:rPr lang="en-US" altLang="zh-CN" dirty="0"/>
                  <a:t>: 4</a:t>
                </a:r>
              </a:p>
              <a:p>
                <a:pPr lvl="0"/>
                <a:endParaRPr lang="zh-CN" altLang="zh-CN" dirty="0"/>
              </a:p>
              <a:p>
                <a:pPr lvl="0"/>
                <a:r>
                  <a:rPr lang="en-US" altLang="zh-CN" dirty="0" err="1"/>
                  <a:t>置换群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置换pi使图像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变为l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则称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和l属于同一个等价类</a:t>
                </a:r>
                <a:r>
                  <a:rPr lang="en-US" altLang="zh-CN" dirty="0"/>
                  <a:t>,</a:t>
                </a:r>
              </a:p>
              <a:p>
                <a:pPr lvl="1"/>
                <a:r>
                  <a:rPr lang="en-US" altLang="zh-CN" dirty="0"/>
                  <a:t>Rotate 0 degree: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=(1)(2)(3)(4)(5)(6)(7)(8)(9)(10)(11)(12)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(13)(14)(15)(16)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rotate 90 degree: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(16)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rotate 180 degree: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(6)(7)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(16)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rotate 270 degree: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(67)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(16)</m:t>
                    </m:r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B5B025-1383-5A41-82C7-7D91A0B8E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73" y="1690688"/>
                <a:ext cx="11539654" cy="4351338"/>
              </a:xfrm>
              <a:blipFill>
                <a:blip r:embed="rId2"/>
                <a:stretch>
                  <a:fillRect l="-846" t="-2101" b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A7AAFD6-E89B-FC4F-952C-8B6E2FAE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013" y="0"/>
            <a:ext cx="2173869" cy="3453647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CA82504-27BB-3249-9A47-C7973CBADBD8}"/>
              </a:ext>
            </a:extLst>
          </p:cNvPr>
          <p:cNvCxnSpPr>
            <a:cxnSpLocks/>
          </p:cNvCxnSpPr>
          <p:nvPr/>
        </p:nvCxnSpPr>
        <p:spPr>
          <a:xfrm flipV="1">
            <a:off x="3091988" y="1449659"/>
            <a:ext cx="5928107" cy="3579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EB63845-0E88-0E4C-8ECE-5FF7177F2460}"/>
              </a:ext>
            </a:extLst>
          </p:cNvPr>
          <p:cNvCxnSpPr>
            <a:cxnSpLocks/>
          </p:cNvCxnSpPr>
          <p:nvPr/>
        </p:nvCxnSpPr>
        <p:spPr>
          <a:xfrm flipV="1">
            <a:off x="3484141" y="1931717"/>
            <a:ext cx="5615872" cy="3703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8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1534</Words>
  <Application>Microsoft Office PowerPoint</Application>
  <PresentationFormat>宽屏</PresentationFormat>
  <Paragraphs>137</Paragraphs>
  <Slides>80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8" baseType="lpstr">
      <vt:lpstr>DengXian</vt:lpstr>
      <vt:lpstr>DengXian</vt:lpstr>
      <vt:lpstr>等线 Light</vt:lpstr>
      <vt:lpstr>Arial</vt:lpstr>
      <vt:lpstr>Cambria Math</vt:lpstr>
      <vt:lpstr>Georgia</vt:lpstr>
      <vt:lpstr>Times New Roman</vt:lpstr>
      <vt:lpstr>Office 主题​​</vt:lpstr>
      <vt:lpstr>PowerPoint 演示文稿</vt:lpstr>
      <vt:lpstr>黑板上的排列组合</vt:lpstr>
      <vt:lpstr>黑板上的排列组合</vt:lpstr>
      <vt:lpstr>计数法则</vt:lpstr>
      <vt:lpstr>着色问题的等价类</vt:lpstr>
      <vt:lpstr>可以转的世界</vt:lpstr>
      <vt:lpstr>着色图像和方案</vt:lpstr>
      <vt:lpstr>PowerPoint 演示文稿</vt:lpstr>
      <vt:lpstr>着色问题的等价类</vt:lpstr>
      <vt:lpstr>PowerPoint 演示文稿</vt:lpstr>
      <vt:lpstr>什么是群</vt:lpstr>
      <vt:lpstr>PowerPoint 演示文稿</vt:lpstr>
      <vt:lpstr>PowerPoint 演示文稿</vt:lpstr>
      <vt:lpstr>百年征程的起点</vt:lpstr>
      <vt:lpstr>PowerPoint 演示文稿</vt:lpstr>
      <vt:lpstr>PowerPoint 演示文稿</vt:lpstr>
      <vt:lpstr>伽罗华Galois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Karl Wu</dc:creator>
  <cp:lastModifiedBy>冷 拓</cp:lastModifiedBy>
  <cp:revision>19</cp:revision>
  <dcterms:created xsi:type="dcterms:W3CDTF">2021-09-21T03:18:37Z</dcterms:created>
  <dcterms:modified xsi:type="dcterms:W3CDTF">2022-11-01T09:09:28Z</dcterms:modified>
</cp:coreProperties>
</file>